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gbW4mIB6ZFFUG8kpWHOL8btPJa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3CE0F52-6AC5-43A5-881A-0FCD51BE32E3}">
  <a:tblStyle styleId="{13CE0F52-6AC5-43A5-881A-0FCD51BE32E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5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644398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3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3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2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3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3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5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5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36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3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7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7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37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7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3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0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4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4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4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ologydiscussion.com/human-physiology/neurons/neurons-with-diagram/7069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logydiscussion.com/wp-content/uploads/2016/12/clip_image015-10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logydiscussion.com/wp-content/uploads/2016/12/clip_image017-8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571500" y="4697896"/>
            <a:ext cx="11049000" cy="1480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Calibri"/>
              <a:buNone/>
            </a:pPr>
            <a:r>
              <a:rPr lang="en-US" sz="6000" b="1" dirty="0">
                <a:solidFill>
                  <a:srgbClr val="0000FF"/>
                </a:solidFill>
              </a:rPr>
              <a:t>Impulse Transmission across an </a:t>
            </a:r>
            <a:r>
              <a:rPr lang="en-US" sz="6000" b="1" dirty="0">
                <a:solidFill>
                  <a:srgbClr val="FF0000"/>
                </a:solidFill>
              </a:rPr>
              <a:t>A</a:t>
            </a:r>
            <a:r>
              <a:rPr lang="en-US" sz="7300" b="1" dirty="0">
                <a:solidFill>
                  <a:srgbClr val="FF0000"/>
                </a:solidFill>
              </a:rPr>
              <a:t>xon</a:t>
            </a:r>
            <a:r>
              <a:rPr lang="en-US" sz="7300" b="1" dirty="0">
                <a:solidFill>
                  <a:srgbClr val="0000FF"/>
                </a:solidFill>
              </a:rPr>
              <a:t> </a:t>
            </a:r>
            <a:r>
              <a:rPr lang="en-US" sz="6000" b="1" dirty="0">
                <a:solidFill>
                  <a:srgbClr val="0000FF"/>
                </a:solidFill>
              </a:rPr>
              <a:t>and a </a:t>
            </a:r>
            <a:r>
              <a:rPr lang="en-US" sz="7300" b="1" dirty="0">
                <a:solidFill>
                  <a:srgbClr val="FF0000"/>
                </a:solidFill>
              </a:rPr>
              <a:t>Synapse</a:t>
            </a:r>
            <a:r>
              <a:rPr lang="en-US" sz="6000" b="1" dirty="0">
                <a:solidFill>
                  <a:srgbClr val="0000FF"/>
                </a:solidFill>
              </a:rPr>
              <a:t> </a:t>
            </a:r>
            <a:endParaRPr sz="6000" b="1" dirty="0">
              <a:solidFill>
                <a:srgbClr val="0000FF"/>
              </a:solidFill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139687" y="2976320"/>
            <a:ext cx="987287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RECEPTION, RESPONSE AND COORDINATION </a:t>
            </a:r>
            <a:endParaRPr sz="1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008" y="341537"/>
            <a:ext cx="2517913" cy="244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FF0000"/>
                </a:solidFill>
              </a:rPr>
              <a:t>Video on Impulse Transmission along an Axon</a:t>
            </a:r>
            <a:endParaRPr b="1">
              <a:solidFill>
                <a:srgbClr val="FF0000"/>
              </a:solidFill>
            </a:endParaRPr>
          </a:p>
        </p:txBody>
      </p:sp>
      <p:pic>
        <p:nvPicPr>
          <p:cNvPr id="158" name="Google Shape;158;p1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447800" y="1417638"/>
            <a:ext cx="8839200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11" descr="Neurons | Boundless Psycholog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600" y="304800"/>
            <a:ext cx="10058400" cy="6022849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1"/>
          <p:cNvSpPr/>
          <p:nvPr/>
        </p:nvSpPr>
        <p:spPr>
          <a:xfrm>
            <a:off x="1783080" y="6297169"/>
            <a:ext cx="10439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https://www.biologydiscussion.com/human-physiology/neurons/neurons-with-diagram/70695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182880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Calibri"/>
              <a:buNone/>
            </a:pPr>
            <a:r>
              <a:rPr lang="en-US" sz="6000" b="1">
                <a:solidFill>
                  <a:srgbClr val="FF0000"/>
                </a:solidFill>
              </a:rPr>
              <a:t>Lesson Objective </a:t>
            </a:r>
            <a:endParaRPr sz="6000" b="1">
              <a:solidFill>
                <a:srgbClr val="FF0000"/>
              </a:solidFill>
            </a:endParaRPr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457200" y="1905000"/>
            <a:ext cx="11430000" cy="26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/>
              <a:t>By the end of the lesson, I should be able to:- </a:t>
            </a:r>
            <a:endParaRPr sz="6000"/>
          </a:p>
          <a:p>
            <a:pPr marL="1143000" lvl="1" indent="-74295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AutoNum type="arabicPeriod"/>
            </a:pPr>
            <a:r>
              <a:rPr lang="en-US" sz="5400"/>
              <a:t>Describe how a nerve impulse is transmitted along an axon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3"/>
          <p:cNvPicPr preferRelativeResize="0"/>
          <p:nvPr/>
        </p:nvPicPr>
        <p:blipFill rotWithShape="1">
          <a:blip r:embed="rId3">
            <a:alphaModFix/>
          </a:blip>
          <a:srcRect l="6671" t="6056" r="5270" b="9851"/>
          <a:stretch/>
        </p:blipFill>
        <p:spPr>
          <a:xfrm>
            <a:off x="251083" y="191914"/>
            <a:ext cx="4897203" cy="25408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3"/>
          <p:cNvPicPr preferRelativeResize="0"/>
          <p:nvPr/>
        </p:nvPicPr>
        <p:blipFill rotWithShape="1">
          <a:blip r:embed="rId4">
            <a:alphaModFix/>
          </a:blip>
          <a:srcRect l="4445" t="9338"/>
          <a:stretch/>
        </p:blipFill>
        <p:spPr>
          <a:xfrm>
            <a:off x="3724610" y="3356112"/>
            <a:ext cx="8347738" cy="32732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5" name="Google Shape;105;p3"/>
          <p:cNvGrpSpPr/>
          <p:nvPr/>
        </p:nvGrpSpPr>
        <p:grpSpPr>
          <a:xfrm rot="1265253">
            <a:off x="2761812" y="1884044"/>
            <a:ext cx="2773910" cy="1452749"/>
            <a:chOff x="2812251" y="1905000"/>
            <a:chExt cx="3759127" cy="1612033"/>
          </a:xfrm>
        </p:grpSpPr>
        <p:sp>
          <p:nvSpPr>
            <p:cNvPr id="106" name="Google Shape;106;p3"/>
            <p:cNvSpPr/>
            <p:nvPr/>
          </p:nvSpPr>
          <p:spPr>
            <a:xfrm rot="-675645">
              <a:off x="2899646" y="2139516"/>
              <a:ext cx="2514600" cy="1143000"/>
            </a:xfrm>
            <a:prstGeom prst="ellipse">
              <a:avLst/>
            </a:prstGeom>
            <a:noFill/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3"/>
            <p:cNvSpPr/>
            <p:nvPr/>
          </p:nvSpPr>
          <p:spPr>
            <a:xfrm rot="1320936">
              <a:off x="5076389" y="2497203"/>
              <a:ext cx="1447800" cy="533400"/>
            </a:xfrm>
            <a:prstGeom prst="curvedDownArrow">
              <a:avLst>
                <a:gd name="adj1" fmla="val 25000"/>
                <a:gd name="adj2" fmla="val 50000"/>
                <a:gd name="adj3" fmla="val 25000"/>
              </a:avLst>
            </a:prstGeom>
            <a:noFill/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3"/>
          <p:cNvSpPr/>
          <p:nvPr/>
        </p:nvSpPr>
        <p:spPr>
          <a:xfrm>
            <a:off x="6723779" y="861430"/>
            <a:ext cx="471774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Recap on structure of the </a:t>
            </a:r>
            <a:r>
              <a:rPr lang="en-US" sz="3600" b="1" i="0" u="none" strike="noStrike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neurone</a:t>
            </a:r>
            <a:r>
              <a:rPr lang="en-US" sz="3600" b="1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36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reflex Action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 txBox="1"/>
          <p:nvPr/>
        </p:nvSpPr>
        <p:spPr>
          <a:xfrm>
            <a:off x="281563" y="1415427"/>
            <a:ext cx="60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endParaRPr sz="1800">
              <a:solidFill>
                <a:srgbClr val="0000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3724610" y="14522"/>
            <a:ext cx="43799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 sz="3200">
              <a:solidFill>
                <a:srgbClr val="0000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Transmissions of nerve impulse </a:t>
            </a:r>
            <a:endParaRPr/>
          </a:p>
        </p:txBody>
      </p:sp>
      <p:sp>
        <p:nvSpPr>
          <p:cNvPr id="117" name="Google Shape;117;p4"/>
          <p:cNvSpPr txBox="1">
            <a:spLocks noGrp="1"/>
          </p:cNvSpPr>
          <p:nvPr>
            <p:ph type="body" idx="1"/>
          </p:nvPr>
        </p:nvSpPr>
        <p:spPr>
          <a:xfrm>
            <a:off x="624840" y="1417638"/>
            <a:ext cx="10972800" cy="490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Char char="•"/>
            </a:pPr>
            <a:r>
              <a:rPr lang="en-US" sz="3600">
                <a:solidFill>
                  <a:srgbClr val="0000FF"/>
                </a:solidFill>
              </a:rPr>
              <a:t>Lesson Key Question</a:t>
            </a:r>
            <a:r>
              <a:rPr lang="en-US" sz="3600"/>
              <a:t>: </a:t>
            </a:r>
            <a:r>
              <a:rPr lang="en-US" sz="3600">
                <a:solidFill>
                  <a:srgbClr val="FF0000"/>
                </a:solidFill>
              </a:rPr>
              <a:t>How does a nerve impulse travel  across a neurone?</a:t>
            </a:r>
            <a:endParaRPr sz="3600"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A nerve impulse is an </a:t>
            </a:r>
            <a:r>
              <a:rPr lang="en-US" sz="3600">
                <a:solidFill>
                  <a:srgbClr val="FF0000"/>
                </a:solidFill>
              </a:rPr>
              <a:t>electrical charge or </a:t>
            </a:r>
            <a:r>
              <a:rPr lang="en-US" sz="3600" b="1">
                <a:solidFill>
                  <a:srgbClr val="FF0000"/>
                </a:solidFill>
              </a:rPr>
              <a:t>wave of electrical disturbance/</a:t>
            </a:r>
            <a:r>
              <a:rPr lang="en-US" sz="3600" b="1">
                <a:solidFill>
                  <a:srgbClr val="0000CC"/>
                </a:solidFill>
              </a:rPr>
              <a:t>depolarization</a:t>
            </a:r>
            <a:r>
              <a:rPr lang="en-US" sz="3600"/>
              <a:t> </a:t>
            </a:r>
            <a:r>
              <a:rPr lang="en-US" sz="3600" b="1">
                <a:solidFill>
                  <a:srgbClr val="0000CC"/>
                </a:solidFill>
              </a:rPr>
              <a:t> </a:t>
            </a:r>
            <a:r>
              <a:rPr lang="en-US" sz="3600"/>
              <a:t>arising from changes in ionic concentrations across the surface membrane of a nerve fibre (axon or dendrite).</a:t>
            </a:r>
            <a:endParaRPr sz="3600"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The ions involved in impulse transmission are sodium ions </a:t>
            </a:r>
            <a:r>
              <a:rPr lang="en-US" sz="3600">
                <a:solidFill>
                  <a:srgbClr val="FF0000"/>
                </a:solidFill>
              </a:rPr>
              <a:t>(Na+) </a:t>
            </a:r>
            <a:r>
              <a:rPr lang="en-US" sz="3600"/>
              <a:t>and potassium ions </a:t>
            </a:r>
            <a:r>
              <a:rPr lang="en-US" sz="3600">
                <a:solidFill>
                  <a:srgbClr val="FF0000"/>
                </a:solidFill>
              </a:rPr>
              <a:t>(K+)</a:t>
            </a:r>
            <a:endParaRPr sz="3600">
              <a:solidFill>
                <a:srgbClr val="FF0000"/>
              </a:solidFill>
            </a:endParaRPr>
          </a:p>
          <a:p>
            <a:pPr marL="342900" lvl="0" indent="-1143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>
            <a:spLocks noGrp="1"/>
          </p:cNvSpPr>
          <p:nvPr>
            <p:ph type="title"/>
          </p:nvPr>
        </p:nvSpPr>
        <p:spPr>
          <a:xfrm>
            <a:off x="1950720" y="228600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Resting Potential</a:t>
            </a:r>
            <a:endParaRPr b="1"/>
          </a:p>
        </p:txBody>
      </p:sp>
      <p:sp>
        <p:nvSpPr>
          <p:cNvPr id="124" name="Google Shape;124;p5"/>
          <p:cNvSpPr txBox="1">
            <a:spLocks noGrp="1"/>
          </p:cNvSpPr>
          <p:nvPr>
            <p:ph type="body" idx="1"/>
          </p:nvPr>
        </p:nvSpPr>
        <p:spPr>
          <a:xfrm>
            <a:off x="304800" y="868362"/>
            <a:ext cx="11277600" cy="5837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A </a:t>
            </a:r>
            <a:r>
              <a:rPr lang="en-US" sz="3000">
                <a:solidFill>
                  <a:srgbClr val="FF0000"/>
                </a:solidFill>
              </a:rPr>
              <a:t>non- conducting neurone </a:t>
            </a:r>
            <a:r>
              <a:rPr lang="en-US" sz="3000"/>
              <a:t>is described to be in a </a:t>
            </a:r>
            <a:r>
              <a:rPr lang="en-US" sz="3000" b="1">
                <a:solidFill>
                  <a:srgbClr val="0000CC"/>
                </a:solidFill>
              </a:rPr>
              <a:t>resting potential</a:t>
            </a:r>
            <a:r>
              <a:rPr lang="en-US" sz="3000"/>
              <a:t>. In this state there is more </a:t>
            </a:r>
            <a:r>
              <a:rPr lang="en-US" sz="3000">
                <a:solidFill>
                  <a:srgbClr val="FF0000"/>
                </a:solidFill>
              </a:rPr>
              <a:t>Na+ </a:t>
            </a:r>
            <a:r>
              <a:rPr lang="en-US" sz="3000"/>
              <a:t>outside</a:t>
            </a:r>
            <a:r>
              <a:rPr lang="en-US" sz="3000">
                <a:solidFill>
                  <a:srgbClr val="FF0000"/>
                </a:solidFill>
              </a:rPr>
              <a:t> </a:t>
            </a:r>
            <a:r>
              <a:rPr lang="en-US" sz="3000"/>
              <a:t>the </a:t>
            </a:r>
            <a:r>
              <a:rPr lang="en-US" sz="3000" b="1"/>
              <a:t>axon membrane </a:t>
            </a:r>
            <a:r>
              <a:rPr lang="en-US" sz="3000"/>
              <a:t>than inside in relation to the concentration of </a:t>
            </a:r>
            <a:r>
              <a:rPr lang="en-US" sz="3000" b="1"/>
              <a:t>K+ </a:t>
            </a:r>
            <a:r>
              <a:rPr lang="en-US" sz="3000"/>
              <a:t>which is higher within the axoplasm. </a:t>
            </a:r>
            <a:endParaRPr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There are also relatively more </a:t>
            </a:r>
            <a:r>
              <a:rPr lang="en-US" sz="3000" b="1"/>
              <a:t>anions</a:t>
            </a:r>
            <a:r>
              <a:rPr lang="en-US" sz="3000"/>
              <a:t> (negatively charged ions) </a:t>
            </a:r>
            <a:r>
              <a:rPr lang="en-US" sz="3000" b="1"/>
              <a:t>within the axoplasm</a:t>
            </a:r>
            <a:r>
              <a:rPr lang="en-US" sz="3000"/>
              <a:t>. The net effect of this </a:t>
            </a:r>
            <a:r>
              <a:rPr lang="en-US" sz="3000" b="1"/>
              <a:t>unequal distribution of ions </a:t>
            </a:r>
            <a:r>
              <a:rPr lang="en-US" sz="3000"/>
              <a:t>is that there is </a:t>
            </a:r>
            <a:r>
              <a:rPr lang="en-US" sz="3000" b="1">
                <a:solidFill>
                  <a:srgbClr val="0000FF"/>
                </a:solidFill>
              </a:rPr>
              <a:t>positive charge outside the axoplasm and negative charge inside the axoplasm</a:t>
            </a:r>
            <a:r>
              <a:rPr lang="en-US" sz="3000"/>
              <a:t> so that the membrane is said to be </a:t>
            </a:r>
            <a:r>
              <a:rPr lang="en-US" sz="3000">
                <a:solidFill>
                  <a:srgbClr val="FF0000"/>
                </a:solidFill>
              </a:rPr>
              <a:t>polarized and referred to as a </a:t>
            </a:r>
            <a:r>
              <a:rPr lang="en-US" sz="2800"/>
              <a:t>resting potential).</a:t>
            </a:r>
            <a:endParaRPr sz="300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These ionic gradients across the resting membrane are maintained by the </a:t>
            </a:r>
            <a:r>
              <a:rPr lang="en-US" sz="3000" b="1"/>
              <a:t>active trans­port </a:t>
            </a:r>
            <a:r>
              <a:rPr lang="en-US" sz="3000"/>
              <a:t>of ions by the </a:t>
            </a:r>
            <a:r>
              <a:rPr lang="en-US" sz="3000" b="1"/>
              <a:t>sodium-potassium pump </a:t>
            </a:r>
            <a:r>
              <a:rPr lang="en-US" sz="3000"/>
              <a:t>which transports Na</a:t>
            </a:r>
            <a:r>
              <a:rPr lang="en-US" sz="3000" baseline="30000"/>
              <a:t>+</a:t>
            </a:r>
            <a:r>
              <a:rPr lang="en-US" sz="3000"/>
              <a:t> outwards and K</a:t>
            </a:r>
            <a:r>
              <a:rPr lang="en-US" sz="3000" baseline="30000"/>
              <a:t>+</a:t>
            </a:r>
            <a:r>
              <a:rPr lang="en-US" sz="3000"/>
              <a:t> inwards (into the cell).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/>
          <p:nvPr/>
        </p:nvSpPr>
        <p:spPr>
          <a:xfrm>
            <a:off x="1005840" y="5486400"/>
            <a:ext cx="103632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result of sodium-potassium exchange pump is that there is a difference in charge on either side of the membrane—positive outside and negative inside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1" name="Google Shape;131;p6" descr="Resting Potential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12903"/>
          <a:stretch/>
        </p:blipFill>
        <p:spPr>
          <a:xfrm>
            <a:off x="609600" y="533400"/>
            <a:ext cx="10896600" cy="46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/>
              <a:t>Action Potential</a:t>
            </a:r>
            <a:endParaRPr/>
          </a:p>
        </p:txBody>
      </p:sp>
      <p:sp>
        <p:nvSpPr>
          <p:cNvPr id="138" name="Google Shape;138;p7"/>
          <p:cNvSpPr txBox="1">
            <a:spLocks noGrp="1"/>
          </p:cNvSpPr>
          <p:nvPr>
            <p:ph type="body" idx="1"/>
          </p:nvPr>
        </p:nvSpPr>
        <p:spPr>
          <a:xfrm>
            <a:off x="457200" y="899160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When a </a:t>
            </a:r>
            <a:r>
              <a:rPr lang="en-US" sz="2800" b="1"/>
              <a:t>stimu­lus of adequate strength </a:t>
            </a:r>
            <a:r>
              <a:rPr lang="en-US" sz="2800"/>
              <a:t>(heat, pain, chemical) is applied on the polar­ized membrane, the membrane at that </a:t>
            </a:r>
            <a:r>
              <a:rPr lang="en-US" sz="2800" b="1"/>
              <a:t>point/site</a:t>
            </a:r>
            <a:r>
              <a:rPr lang="en-US" sz="2800"/>
              <a:t> becomes freely permeable </a:t>
            </a:r>
            <a:r>
              <a:rPr lang="en-US" sz="2800" b="1"/>
              <a:t>to Na</a:t>
            </a:r>
            <a:r>
              <a:rPr lang="en-US" sz="2800" b="1" baseline="30000"/>
              <a:t>+</a:t>
            </a:r>
            <a:r>
              <a:rPr lang="en-US" sz="2800" b="1"/>
              <a:t>. </a:t>
            </a:r>
            <a:endParaRPr sz="2800" b="1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This leads to a rapid influx of Na</a:t>
            </a:r>
            <a:r>
              <a:rPr lang="en-US" sz="2800" baseline="30000"/>
              <a:t>+</a:t>
            </a:r>
            <a:r>
              <a:rPr lang="en-US" sz="2800"/>
              <a:t> followed by the reversal of the polarity at that site, i.e., the </a:t>
            </a:r>
            <a:r>
              <a:rPr lang="en-US" sz="2800" b="1"/>
              <a:t>outer surface of the membrane becomes negatively charged and the inner side becomes positively charged.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The polarity of the membrane at this </a:t>
            </a:r>
            <a:r>
              <a:rPr lang="en-US" sz="2800" b="1">
                <a:solidFill>
                  <a:srgbClr val="0000FF"/>
                </a:solidFill>
              </a:rPr>
              <a:t>site</a:t>
            </a:r>
            <a:r>
              <a:rPr lang="en-US" sz="2800">
                <a:solidFill>
                  <a:srgbClr val="0000FF"/>
                </a:solidFill>
              </a:rPr>
              <a:t> </a:t>
            </a:r>
            <a:r>
              <a:rPr lang="en-US" sz="2800"/>
              <a:t>is thus reversed and hence </a:t>
            </a:r>
            <a:r>
              <a:rPr lang="en-US" sz="2800" b="1"/>
              <a:t>de-polarised.</a:t>
            </a:r>
            <a:r>
              <a:rPr lang="en-US" sz="2800"/>
              <a:t> The electrical potential difference across the plasma mem­brane at the site is called the </a:t>
            </a:r>
            <a:r>
              <a:rPr lang="en-US" sz="2800" b="1"/>
              <a:t>action potential</a:t>
            </a:r>
            <a:r>
              <a:rPr lang="en-US" sz="2800"/>
              <a:t>, which is in fact termed as </a:t>
            </a:r>
            <a:r>
              <a:rPr lang="en-US" sz="2800" b="1"/>
              <a:t>a nerve impulse. </a:t>
            </a:r>
            <a:endParaRPr sz="2800" b="1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This localised charge stimulates the </a:t>
            </a:r>
            <a:r>
              <a:rPr lang="en-US" sz="2800" b="1">
                <a:solidFill>
                  <a:srgbClr val="FF0000"/>
                </a:solidFill>
              </a:rPr>
              <a:t>depolarisation of the membrane adjacent</a:t>
            </a:r>
            <a:r>
              <a:rPr lang="en-US" sz="2800"/>
              <a:t> to it, thus propagating the depolarisation process.</a:t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8" descr="Impulse Conduction through an Axon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55062"/>
          <a:stretch/>
        </p:blipFill>
        <p:spPr>
          <a:xfrm>
            <a:off x="457200" y="609600"/>
            <a:ext cx="11277600" cy="510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"/>
          <p:cNvSpPr txBox="1">
            <a:spLocks noGrp="1"/>
          </p:cNvSpPr>
          <p:nvPr>
            <p:ph type="body" idx="1"/>
          </p:nvPr>
        </p:nvSpPr>
        <p:spPr>
          <a:xfrm>
            <a:off x="609600" y="947500"/>
            <a:ext cx="10972800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Note that the </a:t>
            </a:r>
            <a:r>
              <a:rPr lang="en-US" sz="2800" b="1"/>
              <a:t>action potential </a:t>
            </a:r>
            <a:r>
              <a:rPr lang="en-US" sz="2800"/>
              <a:t>i. e. the rise in the stimulus-induced permeability to Na</a:t>
            </a:r>
            <a:r>
              <a:rPr lang="en-US" sz="2800" baseline="30000"/>
              <a:t>+</a:t>
            </a:r>
            <a:r>
              <a:rPr lang="en-US" sz="2800"/>
              <a:t> is </a:t>
            </a:r>
            <a:r>
              <a:rPr lang="en-US" sz="2800" b="1"/>
              <a:t>extremely short lived</a:t>
            </a:r>
            <a:r>
              <a:rPr lang="en-US" sz="2800"/>
              <a:t>. </a:t>
            </a:r>
            <a:endParaRPr sz="280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It is quickly followed by a rise in </a:t>
            </a:r>
            <a:r>
              <a:rPr lang="en-US" sz="2800" b="1"/>
              <a:t>permeability to K</a:t>
            </a:r>
            <a:r>
              <a:rPr lang="en-US" sz="2800" b="1" baseline="30000"/>
              <a:t>+</a:t>
            </a:r>
            <a:r>
              <a:rPr lang="en-US" sz="2800" b="1"/>
              <a:t>. </a:t>
            </a:r>
            <a:r>
              <a:rPr lang="en-US" sz="2800"/>
              <a:t>Within a fraction of a second</a:t>
            </a:r>
            <a:r>
              <a:rPr lang="en-US" sz="2800" b="1">
                <a:solidFill>
                  <a:srgbClr val="0000CC"/>
                </a:solidFill>
              </a:rPr>
              <a:t>, K</a:t>
            </a:r>
            <a:r>
              <a:rPr lang="en-US" sz="2800" b="1" baseline="30000">
                <a:solidFill>
                  <a:srgbClr val="0000CC"/>
                </a:solidFill>
              </a:rPr>
              <a:t>+</a:t>
            </a:r>
            <a:r>
              <a:rPr lang="en-US" sz="2800" b="1">
                <a:solidFill>
                  <a:srgbClr val="0000CC"/>
                </a:solidFill>
              </a:rPr>
              <a:t> </a:t>
            </a:r>
            <a:r>
              <a:rPr lang="en-US" sz="2800" b="1"/>
              <a:t>diffuse outside the membrane and restores the resting potential of the membrane at the</a:t>
            </a:r>
            <a:r>
              <a:rPr lang="en-US" sz="2800"/>
              <a:t> </a:t>
            </a:r>
            <a:r>
              <a:rPr lang="en-US" sz="2800" b="1"/>
              <a:t>site</a:t>
            </a:r>
            <a:r>
              <a:rPr lang="en-US" sz="2800"/>
              <a:t> of excitation which is called </a:t>
            </a:r>
            <a:r>
              <a:rPr lang="en-US" sz="2800" b="1">
                <a:solidFill>
                  <a:srgbClr val="0000FF"/>
                </a:solidFill>
              </a:rPr>
              <a:t>repolarization</a:t>
            </a:r>
            <a:r>
              <a:rPr lang="en-US" sz="2800">
                <a:solidFill>
                  <a:srgbClr val="0000FF"/>
                </a:solidFill>
              </a:rPr>
              <a:t> </a:t>
            </a:r>
            <a:r>
              <a:rPr lang="en-US" sz="2800"/>
              <a:t>and the fibre becomes once more responsive to further stimulation.</a:t>
            </a:r>
            <a:endParaRPr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b="1"/>
              <a:t>   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b="1"/>
              <a:t>Speed of Nerve impulse: </a:t>
            </a:r>
            <a:r>
              <a:rPr lang="en-US" sz="2800"/>
              <a:t>In man, the nerve fibres can transmit impulses at a maximum speed of about 130 metres per second, whereas in frog its speed is only about 30 meters per second.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</p:txBody>
      </p:sp>
      <p:sp>
        <p:nvSpPr>
          <p:cNvPr id="151" name="Google Shape;151;p9"/>
          <p:cNvSpPr/>
          <p:nvPr/>
        </p:nvSpPr>
        <p:spPr>
          <a:xfrm>
            <a:off x="3810000" y="24170"/>
            <a:ext cx="4223016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Repolarization</a:t>
            </a:r>
            <a:endParaRPr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345</Words>
  <Application>Microsoft Office PowerPoint</Application>
  <PresentationFormat>Custom</PresentationFormat>
  <Paragraphs>40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Impulse Transmission across an Axon and a Synapse </vt:lpstr>
      <vt:lpstr>Lesson Objective </vt:lpstr>
      <vt:lpstr>PowerPoint Presentation</vt:lpstr>
      <vt:lpstr>Transmissions of nerve impulse </vt:lpstr>
      <vt:lpstr>Resting Potential</vt:lpstr>
      <vt:lpstr>PowerPoint Presentation</vt:lpstr>
      <vt:lpstr>Action Potential</vt:lpstr>
      <vt:lpstr>PowerPoint Presentation</vt:lpstr>
      <vt:lpstr>PowerPoint Presentation</vt:lpstr>
      <vt:lpstr>Video on Impulse Transmission along an Axon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Impulse Transmission across an Axon and a Synapse</dc:title>
  <dc:creator>hp</dc:creator>
  <cp:lastModifiedBy>Acer</cp:lastModifiedBy>
  <cp:revision>3</cp:revision>
  <dcterms:created xsi:type="dcterms:W3CDTF">2006-08-16T00:00:00Z</dcterms:created>
  <dcterms:modified xsi:type="dcterms:W3CDTF">2022-03-03T09:20:28Z</dcterms:modified>
</cp:coreProperties>
</file>