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73" r:id="rId3"/>
    <p:sldId id="267" r:id="rId4"/>
    <p:sldId id="270" r:id="rId5"/>
    <p:sldId id="271" r:id="rId6"/>
    <p:sldId id="257" r:id="rId7"/>
    <p:sldId id="268" r:id="rId8"/>
    <p:sldId id="258" r:id="rId9"/>
    <p:sldId id="259" r:id="rId10"/>
    <p:sldId id="260" r:id="rId11"/>
    <p:sldId id="264" r:id="rId12"/>
    <p:sldId id="265" r:id="rId13"/>
    <p:sldId id="266" r:id="rId14"/>
    <p:sldId id="261" r:id="rId15"/>
    <p:sldId id="263" r:id="rId16"/>
    <p:sldId id="262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62"/>
    <p:restoredTop sz="94648"/>
  </p:normalViewPr>
  <p:slideViewPr>
    <p:cSldViewPr snapToGrid="0" snapToObjects="1">
      <p:cViewPr varScale="1">
        <p:scale>
          <a:sx n="65" d="100"/>
          <a:sy n="65" d="100"/>
        </p:scale>
        <p:origin x="-100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554AAE-0DC7-4245-947B-28A177C3B83B}" type="datetimeFigureOut">
              <a:rPr lang="en-GB" smtClean="0"/>
              <a:t>25/02/2022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F166B5-A4C0-4FB8-A312-403288ED8A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801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166B5-A4C0-4FB8-A312-403288ED8A3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5571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166B5-A4C0-4FB8-A312-403288ED8A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3061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166B5-A4C0-4FB8-A312-403288ED8A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6635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166B5-A4C0-4FB8-A312-403288ED8A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7137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166B5-A4C0-4FB8-A312-403288ED8A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6934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166B5-A4C0-4FB8-A312-403288ED8A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89665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166B5-A4C0-4FB8-A312-403288ED8A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9856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166B5-A4C0-4FB8-A312-403288ED8A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2843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166B5-A4C0-4FB8-A312-403288ED8A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369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166B5-A4C0-4FB8-A312-403288ED8A3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084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166B5-A4C0-4FB8-A312-403288ED8A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334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166B5-A4C0-4FB8-A312-403288ED8A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360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166B5-A4C0-4FB8-A312-403288ED8A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239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166B5-A4C0-4FB8-A312-403288ED8A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6928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166B5-A4C0-4FB8-A312-403288ED8A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944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166B5-A4C0-4FB8-A312-403288ED8A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906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166B5-A4C0-4FB8-A312-403288ED8A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041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1E66E-891D-E948-A5F8-491B0405187B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46A5A-16B7-BD49-A69C-70A46963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264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1E66E-891D-E948-A5F8-491B0405187B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46A5A-16B7-BD49-A69C-70A46963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606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1E66E-891D-E948-A5F8-491B0405187B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46A5A-16B7-BD49-A69C-70A46963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82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1E66E-891D-E948-A5F8-491B0405187B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46A5A-16B7-BD49-A69C-70A46963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4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1E66E-891D-E948-A5F8-491B0405187B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46A5A-16B7-BD49-A69C-70A46963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22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1E66E-891D-E948-A5F8-491B0405187B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46A5A-16B7-BD49-A69C-70A46963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529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1E66E-891D-E948-A5F8-491B0405187B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46A5A-16B7-BD49-A69C-70A46963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98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1E66E-891D-E948-A5F8-491B0405187B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46A5A-16B7-BD49-A69C-70A46963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332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1E66E-891D-E948-A5F8-491B0405187B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46A5A-16B7-BD49-A69C-70A46963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93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1E66E-891D-E948-A5F8-491B0405187B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46A5A-16B7-BD49-A69C-70A46963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798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1E66E-891D-E948-A5F8-491B0405187B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46A5A-16B7-BD49-A69C-70A46963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65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E66E-891D-E948-A5F8-491B0405187B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46A5A-16B7-BD49-A69C-70A46963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76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201" y="1169274"/>
            <a:ext cx="11430000" cy="1526169"/>
          </a:xfrm>
        </p:spPr>
        <p:txBody>
          <a:bodyPr>
            <a:noAutofit/>
          </a:bodyPr>
          <a:lstStyle/>
          <a:p>
            <a:r>
              <a:rPr lang="en-GB" sz="4800" dirty="0" smtClean="0">
                <a:solidFill>
                  <a:srgbClr val="FF000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+mn-ea"/>
              </a:rPr>
              <a:t>RECEPTION, RESPONSE AND </a:t>
            </a:r>
            <a:br>
              <a:rPr lang="en-GB" sz="4800" dirty="0" smtClean="0">
                <a:solidFill>
                  <a:srgbClr val="FF000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+mn-ea"/>
              </a:rPr>
            </a:br>
            <a:r>
              <a:rPr lang="en-GB" sz="4800" dirty="0" smtClean="0">
                <a:solidFill>
                  <a:srgbClr val="FF000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+mn-ea"/>
              </a:rPr>
              <a:t>CO-ORDINATION</a:t>
            </a:r>
            <a:endParaRPr lang="en-US" sz="48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1825" y="2781770"/>
            <a:ext cx="4308318" cy="30534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36818" y="3794980"/>
            <a:ext cx="53571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F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STRUCTURE AND FUNCTIONS OF THE </a:t>
            </a:r>
          </a:p>
          <a:p>
            <a:pPr algn="ctr"/>
            <a:r>
              <a:rPr lang="en-US" sz="3200" b="1" dirty="0" smtClean="0">
                <a:solidFill>
                  <a:srgbClr val="00B0F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MAMMALIAN EAR</a:t>
            </a:r>
            <a:endParaRPr lang="en-US" sz="3200" b="1" dirty="0">
              <a:solidFill>
                <a:srgbClr val="00B0F0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29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125"/>
            <a:ext cx="10896600" cy="1325563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</a:rPr>
              <a:t>3. Tympanic membrane/Eardrum;</a:t>
            </a:r>
            <a:br>
              <a:rPr lang="en-US" sz="5400" b="1" dirty="0" smtClean="0">
                <a:solidFill>
                  <a:srgbClr val="C00000"/>
                </a:solidFill>
              </a:rPr>
            </a:br>
            <a:endParaRPr lang="en-US" sz="54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545" y="1481959"/>
            <a:ext cx="7693572" cy="526568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3600" b="1" dirty="0">
                <a:solidFill>
                  <a:schemeClr val="accent1"/>
                </a:solidFill>
                <a:latin typeface="+mj-lt"/>
              </a:rPr>
              <a:t>Tough and flexible </a:t>
            </a:r>
            <a:r>
              <a:rPr lang="en-US" sz="3600" b="1" dirty="0" smtClean="0">
                <a:solidFill>
                  <a:srgbClr val="C00000"/>
                </a:solidFill>
              </a:rPr>
              <a:t>membrane </a:t>
            </a:r>
            <a:r>
              <a:rPr lang="en-US" sz="3600" b="1" dirty="0" smtClean="0">
                <a:latin typeface="+mj-lt"/>
              </a:rPr>
              <a:t>that vibrate </a:t>
            </a:r>
            <a:r>
              <a:rPr lang="en-US" sz="3600" b="1" dirty="0">
                <a:latin typeface="+mj-lt"/>
              </a:rPr>
              <a:t>when hit by sound waves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3600" b="1" dirty="0" smtClean="0">
                <a:solidFill>
                  <a:srgbClr val="00B050"/>
                </a:solidFill>
                <a:latin typeface="+mj-lt"/>
              </a:rPr>
              <a:t>Transforms the sound waves into vibrations then transmits the sound waves into the ear </a:t>
            </a:r>
            <a:r>
              <a:rPr lang="en-US" sz="3600" b="1" dirty="0" err="1" smtClean="0">
                <a:solidFill>
                  <a:srgbClr val="00B050"/>
                </a:solidFill>
                <a:latin typeface="+mj-lt"/>
              </a:rPr>
              <a:t>ossicles</a:t>
            </a:r>
            <a:r>
              <a:rPr lang="en-US" sz="3600" b="1" dirty="0" smtClean="0">
                <a:solidFill>
                  <a:srgbClr val="00B050"/>
                </a:solidFill>
                <a:latin typeface="+mj-lt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3200" b="1" dirty="0" smtClean="0">
                <a:latin typeface="+mj-lt"/>
              </a:rPr>
              <a:t>-</a:t>
            </a:r>
            <a:endParaRPr lang="en-US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4150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7214" y="677918"/>
            <a:ext cx="6894786" cy="2869324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C00000"/>
                </a:solidFill>
                <a:latin typeface="+mj-lt"/>
              </a:rPr>
              <a:t>4. The </a:t>
            </a:r>
            <a:r>
              <a:rPr lang="en-US" sz="4000" b="1" dirty="0">
                <a:solidFill>
                  <a:srgbClr val="C00000"/>
                </a:solidFill>
                <a:latin typeface="+mj-lt"/>
              </a:rPr>
              <a:t>ear </a:t>
            </a:r>
            <a:r>
              <a:rPr lang="en-US" sz="4000" b="1" dirty="0" err="1">
                <a:solidFill>
                  <a:srgbClr val="C00000"/>
                </a:solidFill>
                <a:latin typeface="+mj-lt"/>
              </a:rPr>
              <a:t>ossicles</a:t>
            </a:r>
            <a:r>
              <a:rPr lang="en-US" sz="4000" b="1" dirty="0">
                <a:solidFill>
                  <a:srgbClr val="C00000"/>
                </a:solidFill>
                <a:latin typeface="+mj-lt"/>
              </a:rPr>
              <a:t>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b="1" dirty="0">
                <a:latin typeface="+mj-lt"/>
              </a:rPr>
              <a:t>A</a:t>
            </a:r>
            <a:r>
              <a:rPr lang="en-US" sz="3200" b="1" dirty="0" smtClean="0">
                <a:latin typeface="+mj-lt"/>
              </a:rPr>
              <a:t>mplify </a:t>
            </a:r>
            <a:r>
              <a:rPr lang="en-US" sz="3200" b="1" dirty="0">
                <a:latin typeface="+mj-lt"/>
              </a:rPr>
              <a:t>the vibrations from the eardrum and transmit them to the oval window</a:t>
            </a:r>
            <a:r>
              <a:rPr lang="en-US" sz="3200" b="1" dirty="0" smtClean="0">
                <a:latin typeface="+mj-lt"/>
              </a:rPr>
              <a:t>.</a:t>
            </a:r>
            <a:endParaRPr lang="en-US" sz="3200" b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3585" y="3689128"/>
            <a:ext cx="1076784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smtClean="0">
                <a:solidFill>
                  <a:srgbClr val="C00000"/>
                </a:solidFill>
                <a:latin typeface="+mj-lt"/>
              </a:rPr>
              <a:t>5. The Oval </a:t>
            </a:r>
            <a:r>
              <a:rPr lang="en-US" sz="4000" b="1" dirty="0">
                <a:solidFill>
                  <a:srgbClr val="C00000"/>
                </a:solidFill>
                <a:latin typeface="+mj-lt"/>
              </a:rPr>
              <a:t>window;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+mj-lt"/>
              </a:rPr>
              <a:t>An opening through which the vibrations are transmitted from the ear </a:t>
            </a:r>
            <a:r>
              <a:rPr lang="en-US" sz="3200" b="1" dirty="0" err="1">
                <a:latin typeface="+mj-lt"/>
              </a:rPr>
              <a:t>ossicles</a:t>
            </a:r>
            <a:r>
              <a:rPr lang="en-US" sz="3200" b="1" dirty="0">
                <a:latin typeface="+mj-lt"/>
              </a:rPr>
              <a:t> to the cochlea.</a:t>
            </a:r>
          </a:p>
          <a:p>
            <a:pPr>
              <a:lnSpc>
                <a:spcPct val="150000"/>
              </a:lnSpc>
            </a:pPr>
            <a:endParaRPr lang="en-US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5669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603" y="662153"/>
            <a:ext cx="5625662" cy="1434662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</a:rPr>
              <a:t>6. The cochlea;</a:t>
            </a:r>
            <a:br>
              <a:rPr lang="en-US" sz="6000" b="1" dirty="0" smtClean="0">
                <a:solidFill>
                  <a:srgbClr val="C00000"/>
                </a:solidFill>
              </a:rPr>
            </a:br>
            <a:endParaRPr lang="en-US" sz="6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039" y="3168859"/>
            <a:ext cx="11799285" cy="2916621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b="1" dirty="0" smtClean="0">
                <a:latin typeface="+mj-lt"/>
              </a:rPr>
              <a:t>- </a:t>
            </a:r>
            <a:r>
              <a:rPr lang="en-US" sz="3600" b="1" dirty="0" smtClean="0">
                <a:solidFill>
                  <a:srgbClr val="0070C0"/>
                </a:solidFill>
                <a:latin typeface="+mj-lt"/>
              </a:rPr>
              <a:t>Highly </a:t>
            </a:r>
            <a:r>
              <a:rPr lang="en-US" sz="3600" b="1" dirty="0">
                <a:solidFill>
                  <a:srgbClr val="0070C0"/>
                </a:solidFill>
                <a:latin typeface="+mj-lt"/>
              </a:rPr>
              <a:t>coiled </a:t>
            </a:r>
            <a:r>
              <a:rPr lang="en-US" sz="3600" b="1" dirty="0">
                <a:latin typeface="+mj-lt"/>
              </a:rPr>
              <a:t>to increase the surface area for attachment of the sensory cells responsible for hearing.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600" b="1" dirty="0" smtClean="0">
                <a:latin typeface="+mj-lt"/>
              </a:rPr>
              <a:t>- </a:t>
            </a:r>
            <a:r>
              <a:rPr lang="en-US" sz="3600" b="1" dirty="0" smtClean="0">
                <a:solidFill>
                  <a:srgbClr val="0070C0"/>
                </a:solidFill>
                <a:latin typeface="+mj-lt"/>
              </a:rPr>
              <a:t>Filled </a:t>
            </a:r>
            <a:r>
              <a:rPr lang="en-US" sz="3600" b="1" dirty="0">
                <a:solidFill>
                  <a:srgbClr val="0070C0"/>
                </a:solidFill>
                <a:latin typeface="+mj-lt"/>
              </a:rPr>
              <a:t>with </a:t>
            </a:r>
            <a:r>
              <a:rPr lang="en-US" sz="3600" b="1" dirty="0" smtClean="0">
                <a:solidFill>
                  <a:srgbClr val="0070C0"/>
                </a:solidFill>
                <a:latin typeface="+mj-lt"/>
              </a:rPr>
              <a:t>fluids</a:t>
            </a:r>
            <a:r>
              <a:rPr lang="en-US" sz="3600" b="1" dirty="0">
                <a:latin typeface="+mj-lt"/>
              </a:rPr>
              <a:t> </a:t>
            </a:r>
            <a:r>
              <a:rPr lang="en-US" sz="3600" b="1" dirty="0" smtClean="0">
                <a:latin typeface="+mj-lt"/>
              </a:rPr>
              <a:t>(endolymph </a:t>
            </a:r>
            <a:r>
              <a:rPr lang="en-US" sz="3600" b="1" dirty="0">
                <a:latin typeface="+mj-lt"/>
              </a:rPr>
              <a:t>and </a:t>
            </a:r>
            <a:r>
              <a:rPr lang="en-US" sz="3600" b="1" dirty="0" smtClean="0">
                <a:latin typeface="+mj-lt"/>
              </a:rPr>
              <a:t>perilymph) </a:t>
            </a:r>
            <a:r>
              <a:rPr lang="en-US" sz="3600" b="1" dirty="0">
                <a:latin typeface="+mj-lt"/>
              </a:rPr>
              <a:t>which when stimulated conduct sound vibrations to the sensory cells.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3600" b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039" y="1765738"/>
            <a:ext cx="56034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B050"/>
                </a:solidFill>
              </a:rPr>
              <a:t>Has sensory cells responsible for hearing.</a:t>
            </a:r>
          </a:p>
          <a:p>
            <a:endParaRPr lang="en-US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09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109" y="280605"/>
            <a:ext cx="8384629" cy="62936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800" b="1" dirty="0" smtClean="0">
                <a:solidFill>
                  <a:srgbClr val="C00000"/>
                </a:solidFill>
                <a:latin typeface="+mj-lt"/>
              </a:rPr>
              <a:t>7. Round </a:t>
            </a:r>
            <a:r>
              <a:rPr lang="en-US" sz="4800" b="1" dirty="0">
                <a:solidFill>
                  <a:srgbClr val="C00000"/>
                </a:solidFill>
                <a:latin typeface="+mj-lt"/>
              </a:rPr>
              <a:t>window;</a:t>
            </a:r>
          </a:p>
          <a:p>
            <a:pPr marL="0" indent="0">
              <a:buNone/>
            </a:pPr>
            <a:r>
              <a:rPr lang="en-US" sz="3600" b="1" dirty="0">
                <a:latin typeface="+mj-lt"/>
              </a:rPr>
              <a:t>Dissipates sound vibrations from the </a:t>
            </a:r>
            <a:endParaRPr lang="en-US" sz="3600" b="1" dirty="0" smtClean="0">
              <a:latin typeface="+mj-lt"/>
            </a:endParaRPr>
          </a:p>
          <a:p>
            <a:pPr marL="0" indent="0">
              <a:buNone/>
            </a:pPr>
            <a:r>
              <a:rPr lang="en-US" sz="3600" b="1" dirty="0" smtClean="0">
                <a:latin typeface="+mj-lt"/>
              </a:rPr>
              <a:t>fluid </a:t>
            </a:r>
            <a:r>
              <a:rPr lang="en-US" sz="3600" b="1" dirty="0">
                <a:latin typeface="+mj-lt"/>
              </a:rPr>
              <a:t>filled inner ear to the middle </a:t>
            </a:r>
            <a:endParaRPr lang="en-US" sz="3600" b="1" dirty="0" smtClean="0">
              <a:latin typeface="+mj-lt"/>
            </a:endParaRPr>
          </a:p>
          <a:p>
            <a:pPr marL="0" indent="0">
              <a:buNone/>
            </a:pPr>
            <a:r>
              <a:rPr lang="en-US" sz="3600" b="1" dirty="0" smtClean="0">
                <a:latin typeface="+mj-lt"/>
              </a:rPr>
              <a:t>ear.</a:t>
            </a:r>
          </a:p>
          <a:p>
            <a:pPr marL="0" indent="0">
              <a:buNone/>
            </a:pPr>
            <a:endParaRPr lang="en-US" sz="3600" b="1" dirty="0" smtClean="0">
              <a:solidFill>
                <a:srgbClr val="00B050"/>
              </a:solidFill>
              <a:latin typeface="+mj-lt"/>
            </a:endParaRPr>
          </a:p>
          <a:p>
            <a:pPr marL="0" indent="0">
              <a:buNone/>
            </a:pPr>
            <a:endParaRPr lang="en-US" sz="3600" b="1" dirty="0">
              <a:solidFill>
                <a:srgbClr val="00B050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4800" b="1" dirty="0" smtClean="0">
                <a:solidFill>
                  <a:srgbClr val="C00000"/>
                </a:solidFill>
                <a:latin typeface="+mj-lt"/>
              </a:rPr>
              <a:t>8. Eustachian </a:t>
            </a:r>
            <a:r>
              <a:rPr lang="en-US" sz="4800" b="1" dirty="0">
                <a:solidFill>
                  <a:srgbClr val="C00000"/>
                </a:solidFill>
                <a:latin typeface="+mj-lt"/>
              </a:rPr>
              <a:t>tube;</a:t>
            </a:r>
          </a:p>
          <a:p>
            <a:pPr marL="0" indent="0">
              <a:buNone/>
            </a:pPr>
            <a:r>
              <a:rPr lang="en-US" sz="3900" b="1" dirty="0" smtClean="0">
                <a:latin typeface="+mj-lt"/>
              </a:rPr>
              <a:t>Lets </a:t>
            </a:r>
            <a:r>
              <a:rPr lang="en-US" sz="3900" b="1" dirty="0">
                <a:latin typeface="+mj-lt"/>
              </a:rPr>
              <a:t>out air through the pharynx from the middle ear thus balancing the air pressure between the outer and middle ear.</a:t>
            </a:r>
          </a:p>
          <a:p>
            <a:endParaRPr lang="en-US" b="1" dirty="0">
              <a:solidFill>
                <a:srgbClr val="00B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1667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421" y="568325"/>
            <a:ext cx="7375634" cy="27109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 smtClean="0">
                <a:solidFill>
                  <a:srgbClr val="C00000"/>
                </a:solidFill>
                <a:latin typeface="+mj-lt"/>
              </a:rPr>
              <a:t>9. Semi-Circular </a:t>
            </a:r>
            <a:r>
              <a:rPr lang="en-US" sz="4800" b="1" dirty="0">
                <a:solidFill>
                  <a:srgbClr val="C00000"/>
                </a:solidFill>
                <a:latin typeface="+mj-lt"/>
              </a:rPr>
              <a:t>canals;</a:t>
            </a:r>
          </a:p>
          <a:p>
            <a:pPr marL="0" indent="0">
              <a:buNone/>
            </a:pPr>
            <a:r>
              <a:rPr lang="en-US" sz="3600" b="1" dirty="0">
                <a:latin typeface="+mj-lt"/>
              </a:rPr>
              <a:t>They maintain body balance and posture in relation to movement </a:t>
            </a:r>
            <a:endParaRPr lang="en-US" sz="3600" b="1" dirty="0" smtClean="0">
              <a:latin typeface="+mj-lt"/>
            </a:endParaRPr>
          </a:p>
          <a:p>
            <a:pPr marL="0" indent="0">
              <a:buNone/>
            </a:pPr>
            <a:r>
              <a:rPr lang="en-US" sz="3600" b="1" dirty="0" smtClean="0">
                <a:latin typeface="+mj-lt"/>
              </a:rPr>
              <a:t>of the </a:t>
            </a:r>
            <a:r>
              <a:rPr lang="en-US" sz="3600" b="1" dirty="0">
                <a:latin typeface="+mj-lt"/>
              </a:rPr>
              <a:t>head</a:t>
            </a:r>
            <a:r>
              <a:rPr lang="en-US" sz="3600" b="1" dirty="0" smtClean="0">
                <a:latin typeface="+mj-lt"/>
              </a:rPr>
              <a:t>.</a:t>
            </a:r>
          </a:p>
          <a:p>
            <a:pPr marL="0" indent="0">
              <a:buNone/>
            </a:pPr>
            <a:endParaRPr lang="en-US" sz="3600" b="1" dirty="0">
              <a:solidFill>
                <a:srgbClr val="00B050"/>
              </a:solidFill>
              <a:latin typeface="+mj-lt"/>
            </a:endParaRPr>
          </a:p>
          <a:p>
            <a:pPr marL="0" indent="0">
              <a:buNone/>
            </a:pPr>
            <a:endParaRPr lang="en-US" b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952" y="3449154"/>
            <a:ext cx="11855669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latin typeface="+mj-lt"/>
              </a:rPr>
              <a:t>  10. Vestibule;</a:t>
            </a:r>
          </a:p>
          <a:p>
            <a:r>
              <a:rPr lang="en-US" sz="3200" b="1" dirty="0" smtClean="0">
                <a:latin typeface="+mj-lt"/>
              </a:rPr>
              <a:t>Maintains body balance and posture in relation to gravity.</a:t>
            </a:r>
          </a:p>
          <a:p>
            <a:r>
              <a:rPr lang="en-US" sz="3200" b="1" dirty="0" smtClean="0">
                <a:latin typeface="+mj-lt"/>
              </a:rPr>
              <a:t>Contains granules which when disturbed due to changes in gravity, stimulates the sensory cells triggering an impulse.  </a:t>
            </a:r>
          </a:p>
          <a:p>
            <a:endParaRPr lang="en-US" sz="3200" b="1" dirty="0" smtClean="0">
              <a:latin typeface="+mj-lt"/>
            </a:endParaRPr>
          </a:p>
          <a:p>
            <a:endParaRPr lang="en-U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5284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014" y="485555"/>
            <a:ext cx="11682249" cy="2226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 smtClean="0">
                <a:solidFill>
                  <a:srgbClr val="C00000"/>
                </a:solidFill>
                <a:latin typeface="+mj-lt"/>
              </a:rPr>
              <a:t>11. Auditory </a:t>
            </a:r>
            <a:r>
              <a:rPr lang="en-US" sz="4800" b="1" dirty="0">
                <a:solidFill>
                  <a:srgbClr val="C00000"/>
                </a:solidFill>
                <a:latin typeface="+mj-lt"/>
              </a:rPr>
              <a:t>nerve;</a:t>
            </a:r>
          </a:p>
          <a:p>
            <a:pPr marL="0" indent="0">
              <a:buNone/>
            </a:pPr>
            <a:r>
              <a:rPr lang="en-US" sz="3600" b="1" dirty="0">
                <a:latin typeface="+mj-lt"/>
              </a:rPr>
              <a:t>Transmits nerve impulses from the ear to the brain for interpretation</a:t>
            </a:r>
            <a:r>
              <a:rPr lang="en-US" sz="3600" b="1" dirty="0" smtClean="0">
                <a:latin typeface="+mj-lt"/>
              </a:rPr>
              <a:t>.</a:t>
            </a:r>
            <a:endParaRPr lang="en-US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641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497" y="365126"/>
            <a:ext cx="10849303" cy="1290254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Assignment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497" y="1825625"/>
            <a:ext cx="10611678" cy="4351338"/>
          </a:xfrm>
        </p:spPr>
        <p:txBody>
          <a:bodyPr>
            <a:norm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4000" b="1" dirty="0" smtClean="0">
                <a:latin typeface="+mj-lt"/>
              </a:rPr>
              <a:t>Name the structures of the mammalian ear responsible for;</a:t>
            </a:r>
          </a:p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4000" b="1" dirty="0" smtClean="0">
                <a:latin typeface="+mj-lt"/>
              </a:rPr>
              <a:t>(a) Hearing</a:t>
            </a:r>
          </a:p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4000" b="1" dirty="0" smtClean="0">
                <a:latin typeface="+mj-lt"/>
              </a:rPr>
              <a:t>(b) Body balance and posture</a:t>
            </a:r>
          </a:p>
        </p:txBody>
      </p:sp>
    </p:spTree>
    <p:extLst>
      <p:ext uri="{BB962C8B-B14F-4D97-AF65-F5344CB8AC3E}">
        <p14:creationId xmlns:p14="http://schemas.microsoft.com/office/powerpoint/2010/main" val="184148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965" y="1371600"/>
            <a:ext cx="10515600" cy="4303986"/>
          </a:xfrm>
        </p:spPr>
        <p:txBody>
          <a:bodyPr>
            <a:noAutofit/>
          </a:bodyPr>
          <a:lstStyle/>
          <a:p>
            <a:pPr algn="ctr"/>
            <a:r>
              <a:rPr lang="en-US" sz="8800" b="1" dirty="0" smtClean="0">
                <a:solidFill>
                  <a:schemeClr val="accent1"/>
                </a:solidFill>
                <a:latin typeface="Apple Chancery" charset="0"/>
                <a:ea typeface="Apple Chancery" charset="0"/>
                <a:cs typeface="Apple Chancery" charset="0"/>
              </a:rPr>
              <a:t>THANK </a:t>
            </a:r>
            <a:br>
              <a:rPr lang="en-US" sz="8800" b="1" dirty="0" smtClean="0">
                <a:solidFill>
                  <a:schemeClr val="accent1"/>
                </a:solidFill>
                <a:latin typeface="Apple Chancery" charset="0"/>
                <a:ea typeface="Apple Chancery" charset="0"/>
                <a:cs typeface="Apple Chancery" charset="0"/>
              </a:rPr>
            </a:br>
            <a:r>
              <a:rPr lang="en-US" sz="8800" b="1" dirty="0" smtClean="0">
                <a:solidFill>
                  <a:schemeClr val="accent1"/>
                </a:solidFill>
                <a:latin typeface="Apple Chancery" charset="0"/>
                <a:ea typeface="Apple Chancery" charset="0"/>
                <a:cs typeface="Apple Chancery" charset="0"/>
              </a:rPr>
              <a:t>YOU</a:t>
            </a:r>
            <a:endParaRPr lang="en-US" sz="8800" b="1" dirty="0">
              <a:solidFill>
                <a:schemeClr val="accent1"/>
              </a:solidFill>
              <a:latin typeface="Apple Chancery" charset="0"/>
              <a:ea typeface="Apple Chancery" charset="0"/>
              <a:cs typeface="Apple Chancer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43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Fennec Fox | National Geograph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9768"/>
          <a:stretch/>
        </p:blipFill>
        <p:spPr>
          <a:xfrm>
            <a:off x="518135" y="212035"/>
            <a:ext cx="4625500" cy="3083647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45774" y="3882947"/>
            <a:ext cx="4807494" cy="196449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/>
              <a:t>The </a:t>
            </a:r>
            <a:r>
              <a:rPr lang="en-US" b="1" dirty="0" smtClean="0"/>
              <a:t>pigeon</a:t>
            </a:r>
            <a:r>
              <a:rPr lang="en-US" dirty="0" smtClean="0"/>
              <a:t> </a:t>
            </a:r>
            <a:r>
              <a:rPr lang="en-US" dirty="0"/>
              <a:t>can hear sounds as low as 0.5 Hz, and can detect distant storms, earthquakes, and even volcanoes.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023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</a:rPr>
              <a:t>Lesson Objectives;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02966"/>
          </a:xfrm>
        </p:spPr>
        <p:txBody>
          <a:bodyPr>
            <a:normAutofit/>
          </a:bodyPr>
          <a:lstStyle/>
          <a:p>
            <a:pPr marL="514350" marR="0" lvl="0" indent="-5143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4000" b="1" dirty="0" smtClean="0">
                <a:latin typeface="+mj-lt"/>
              </a:rPr>
              <a:t>Name the parts of the mammalian ear and relate them to their functions.</a:t>
            </a:r>
          </a:p>
          <a:p>
            <a:pPr marL="514350" marR="0" lvl="0" indent="-5143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4000" b="1" dirty="0" smtClean="0">
                <a:latin typeface="+mj-lt"/>
              </a:rPr>
              <a:t>State the functions of the mammalian ear</a:t>
            </a:r>
            <a:endParaRPr lang="en-US" sz="4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9112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: Diagram showing the structure of the human ear, detailing the ...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r="5441"/>
          <a:stretch/>
        </p:blipFill>
        <p:spPr bwMode="auto">
          <a:xfrm>
            <a:off x="278296" y="318052"/>
            <a:ext cx="11290851" cy="623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09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ow The Ear Wor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30" y="185530"/>
            <a:ext cx="10628244" cy="628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01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847" y="175938"/>
            <a:ext cx="5171083" cy="6555937"/>
          </a:xfrm>
        </p:spPr>
        <p:txBody>
          <a:bodyPr>
            <a:normAutofit fontScale="90000"/>
          </a:bodyPr>
          <a:lstStyle/>
          <a:p>
            <a:r>
              <a:rPr lang="en-US" u="sng" dirty="0" smtClean="0">
                <a:solidFill>
                  <a:srgbClr val="C00000"/>
                </a:solidFill>
              </a:rPr>
              <a:t>Outer Ear</a:t>
            </a:r>
            <a:br>
              <a:rPr lang="en-US" u="sng" dirty="0" smtClean="0">
                <a:solidFill>
                  <a:srgbClr val="C00000"/>
                </a:solidFill>
              </a:rPr>
            </a:br>
            <a:r>
              <a:rPr lang="en-US" dirty="0" smtClean="0"/>
              <a:t>- Pinna</a:t>
            </a:r>
            <a:br>
              <a:rPr lang="en-US" dirty="0" smtClean="0"/>
            </a:br>
            <a:r>
              <a:rPr lang="en-US" dirty="0" smtClean="0"/>
              <a:t>- External auditory meatus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u="sng" dirty="0" smtClean="0">
                <a:solidFill>
                  <a:srgbClr val="C00000"/>
                </a:solidFill>
              </a:rPr>
              <a:t>Middle Ear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Tympanic membrane</a:t>
            </a:r>
            <a:br>
              <a:rPr lang="en-US" dirty="0" smtClean="0"/>
            </a:br>
            <a:r>
              <a:rPr lang="en-US" dirty="0" smtClean="0"/>
              <a:t>- Ear </a:t>
            </a:r>
            <a:r>
              <a:rPr lang="en-US" dirty="0" err="1" smtClean="0"/>
              <a:t>ossicles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Eustachian tube</a:t>
            </a:r>
            <a:br>
              <a:rPr lang="en-US" dirty="0" smtClean="0"/>
            </a:br>
            <a:r>
              <a:rPr lang="en-US" dirty="0" smtClean="0"/>
              <a:t>- Oval &amp; Round windows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7930" y="175939"/>
            <a:ext cx="6257157" cy="42857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73156" y="4306947"/>
            <a:ext cx="44911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rgbClr val="C00000"/>
                </a:solidFill>
                <a:latin typeface="+mj-lt"/>
              </a:rPr>
              <a:t>Inner Ear</a:t>
            </a:r>
          </a:p>
          <a:p>
            <a:pPr marL="285750" indent="-285750">
              <a:buFontTx/>
              <a:buChar char="-"/>
            </a:pPr>
            <a:r>
              <a:rPr lang="en-US" sz="3600" b="1" dirty="0" smtClean="0">
                <a:latin typeface="+mj-lt"/>
              </a:rPr>
              <a:t>Cochlea</a:t>
            </a:r>
          </a:p>
          <a:p>
            <a:pPr marL="285750" indent="-285750">
              <a:buFontTx/>
              <a:buChar char="-"/>
            </a:pPr>
            <a:r>
              <a:rPr lang="en-US" sz="3600" b="1" dirty="0" smtClean="0">
                <a:latin typeface="+mj-lt"/>
              </a:rPr>
              <a:t>Semi-circular canals</a:t>
            </a:r>
          </a:p>
          <a:p>
            <a:pPr marL="285750" indent="-285750">
              <a:buFontTx/>
              <a:buChar char="-"/>
            </a:pPr>
            <a:r>
              <a:rPr lang="en-US" sz="3600" b="1" dirty="0" smtClean="0">
                <a:latin typeface="+mj-lt"/>
              </a:rPr>
              <a:t>Vestibule</a:t>
            </a:r>
            <a:endParaRPr lang="en-US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8072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586" y="365125"/>
            <a:ext cx="10250214" cy="1325563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</a:rPr>
              <a:t>Task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97903"/>
            <a:ext cx="10515600" cy="258734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smtClean="0">
                <a:latin typeface="+mj-lt"/>
              </a:rPr>
              <a:t>Functions of your ear?</a:t>
            </a:r>
          </a:p>
          <a:p>
            <a:pPr>
              <a:lnSpc>
                <a:spcPct val="150000"/>
              </a:lnSpc>
            </a:pPr>
            <a:r>
              <a:rPr lang="en-US" sz="4400" b="1" dirty="0" smtClean="0">
                <a:latin typeface="+mj-lt"/>
              </a:rPr>
              <a:t>Describe the shape of your ear pinnae.</a:t>
            </a:r>
            <a:endParaRPr lang="en-US" sz="4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6462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682" y="296612"/>
            <a:ext cx="5468007" cy="166797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1. The Pinna</a:t>
            </a:r>
            <a:br>
              <a:rPr lang="en-US" sz="5400" b="1" dirty="0" smtClean="0">
                <a:solidFill>
                  <a:srgbClr val="FF0000"/>
                </a:solidFill>
              </a:rPr>
            </a:b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247" y="1415721"/>
            <a:ext cx="7232633" cy="506390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000" b="1" dirty="0" smtClean="0">
                <a:solidFill>
                  <a:srgbClr val="00B050"/>
                </a:solidFill>
                <a:latin typeface="+mj-lt"/>
              </a:rPr>
              <a:t>Collects and directs sound waves into the ear (ear canal)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000" b="1" dirty="0" smtClean="0">
                <a:latin typeface="+mj-lt"/>
              </a:rPr>
              <a:t>- </a:t>
            </a:r>
            <a:r>
              <a:rPr lang="en-US" sz="4000" b="1" dirty="0" smtClean="0">
                <a:solidFill>
                  <a:srgbClr val="00B0F0"/>
                </a:solidFill>
                <a:latin typeface="+mj-lt"/>
              </a:rPr>
              <a:t>Funnel </a:t>
            </a:r>
            <a:r>
              <a:rPr lang="en-US" sz="4000" b="1" dirty="0">
                <a:solidFill>
                  <a:srgbClr val="00B0F0"/>
                </a:solidFill>
                <a:latin typeface="+mj-lt"/>
              </a:rPr>
              <a:t>shaped </a:t>
            </a:r>
            <a:r>
              <a:rPr lang="en-US" sz="4000" b="1" dirty="0">
                <a:latin typeface="+mj-lt"/>
              </a:rPr>
              <a:t>to collect and concentrate sound waves into the external auditory meatus</a:t>
            </a:r>
          </a:p>
          <a:p>
            <a:pPr marL="0" indent="0">
              <a:lnSpc>
                <a:spcPct val="150000"/>
              </a:lnSpc>
              <a:buNone/>
            </a:pPr>
            <a:endParaRPr lang="en-US" sz="4000" b="1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4881" y="1529026"/>
            <a:ext cx="4048770" cy="400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60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434" y="365125"/>
            <a:ext cx="10912366" cy="1053773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2. External auditory meatus;</a:t>
            </a:r>
            <a:r>
              <a:rPr lang="en-US" sz="4800" dirty="0" smtClean="0">
                <a:solidFill>
                  <a:srgbClr val="FF0000"/>
                </a:solidFill>
              </a:rPr>
              <a:t/>
            </a:r>
            <a:br>
              <a:rPr lang="en-US" sz="4800" dirty="0" smtClean="0">
                <a:solidFill>
                  <a:srgbClr val="FF0000"/>
                </a:solidFill>
              </a:rPr>
            </a:b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780" y="1245476"/>
            <a:ext cx="9916510" cy="547063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4000" b="1" dirty="0" smtClean="0">
                <a:solidFill>
                  <a:srgbClr val="00B050"/>
                </a:solidFill>
                <a:latin typeface="+mj-lt"/>
              </a:rPr>
              <a:t>Directs </a:t>
            </a:r>
            <a:r>
              <a:rPr lang="en-US" sz="4000" b="1" dirty="0">
                <a:solidFill>
                  <a:srgbClr val="00B050"/>
                </a:solidFill>
                <a:latin typeface="+mj-lt"/>
              </a:rPr>
              <a:t>sound waves to the eardrum</a:t>
            </a:r>
          </a:p>
          <a:p>
            <a:pPr algn="just">
              <a:buFontTx/>
              <a:buChar char="-"/>
            </a:pPr>
            <a:r>
              <a:rPr lang="en-US" sz="4000" b="1" dirty="0" smtClean="0">
                <a:solidFill>
                  <a:srgbClr val="0070C0"/>
                </a:solidFill>
                <a:latin typeface="+mj-lt"/>
              </a:rPr>
              <a:t>Lined </a:t>
            </a:r>
            <a:r>
              <a:rPr lang="en-US" sz="4000" b="1" dirty="0">
                <a:solidFill>
                  <a:srgbClr val="0070C0"/>
                </a:solidFill>
                <a:latin typeface="+mj-lt"/>
              </a:rPr>
              <a:t>with hairs/cilia </a:t>
            </a:r>
            <a:r>
              <a:rPr lang="en-US" sz="4000" b="1" dirty="0">
                <a:latin typeface="+mj-lt"/>
              </a:rPr>
              <a:t>to trap </a:t>
            </a:r>
            <a:r>
              <a:rPr lang="en-US" sz="4000" b="1" dirty="0" smtClean="0">
                <a:latin typeface="+mj-lt"/>
              </a:rPr>
              <a:t>solid</a:t>
            </a:r>
          </a:p>
          <a:p>
            <a:pPr marL="0" indent="0" algn="just">
              <a:buNone/>
            </a:pPr>
            <a:r>
              <a:rPr lang="en-US" sz="4000" b="1" dirty="0" smtClean="0">
                <a:latin typeface="+mj-lt"/>
              </a:rPr>
              <a:t> </a:t>
            </a:r>
            <a:r>
              <a:rPr lang="en-US" sz="4000" b="1" dirty="0">
                <a:latin typeface="+mj-lt"/>
              </a:rPr>
              <a:t>foreign particles</a:t>
            </a:r>
          </a:p>
          <a:p>
            <a:pPr marL="0" indent="0" algn="just">
              <a:buNone/>
            </a:pPr>
            <a:r>
              <a:rPr lang="en-US" sz="4000" b="1" dirty="0" smtClean="0">
                <a:latin typeface="+mj-lt"/>
              </a:rPr>
              <a:t>- </a:t>
            </a:r>
            <a:r>
              <a:rPr lang="en-US" sz="4000" b="1" dirty="0" smtClean="0">
                <a:solidFill>
                  <a:srgbClr val="0070C0"/>
                </a:solidFill>
                <a:latin typeface="+mj-lt"/>
              </a:rPr>
              <a:t>Lined </a:t>
            </a:r>
            <a:r>
              <a:rPr lang="en-US" sz="4000" b="1" dirty="0">
                <a:solidFill>
                  <a:srgbClr val="0070C0"/>
                </a:solidFill>
                <a:latin typeface="+mj-lt"/>
              </a:rPr>
              <a:t>with wax secreting cells </a:t>
            </a:r>
            <a:r>
              <a:rPr lang="en-US" sz="4000" b="1" dirty="0">
                <a:latin typeface="+mj-lt"/>
              </a:rPr>
              <a:t>that secrete wax which;</a:t>
            </a:r>
          </a:p>
          <a:p>
            <a:pPr marL="0" indent="0" algn="just">
              <a:buNone/>
            </a:pPr>
            <a:r>
              <a:rPr lang="en-US" sz="4000" b="1" dirty="0" smtClean="0">
                <a:latin typeface="+mj-lt"/>
              </a:rPr>
              <a:t>a)Traps/prevents </a:t>
            </a:r>
            <a:r>
              <a:rPr lang="en-US" sz="4000" b="1" dirty="0">
                <a:latin typeface="+mj-lt"/>
              </a:rPr>
              <a:t>entry of solid particles into the ear</a:t>
            </a:r>
          </a:p>
          <a:p>
            <a:pPr marL="0" indent="0" algn="just">
              <a:buNone/>
            </a:pPr>
            <a:r>
              <a:rPr lang="en-US" sz="4000" b="1" dirty="0" smtClean="0">
                <a:latin typeface="+mj-lt"/>
              </a:rPr>
              <a:t>b)Maintains </a:t>
            </a:r>
            <a:r>
              <a:rPr lang="en-US" sz="4000" b="1" dirty="0">
                <a:latin typeface="+mj-lt"/>
              </a:rPr>
              <a:t>the flexibility of the </a:t>
            </a:r>
            <a:r>
              <a:rPr lang="en-US" sz="4000" b="1" dirty="0" smtClean="0">
                <a:latin typeface="+mj-lt"/>
              </a:rPr>
              <a:t>eardrum</a:t>
            </a:r>
            <a:endParaRPr lang="en-US" sz="4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8191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437</Words>
  <Application>Microsoft Office PowerPoint</Application>
  <PresentationFormat>Custom</PresentationFormat>
  <Paragraphs>75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RECEPTION, RESPONSE AND  CO-ORDINATION</vt:lpstr>
      <vt:lpstr>PowerPoint Presentation</vt:lpstr>
      <vt:lpstr>Lesson Objectives;</vt:lpstr>
      <vt:lpstr>PowerPoint Presentation</vt:lpstr>
      <vt:lpstr>PowerPoint Presentation</vt:lpstr>
      <vt:lpstr>Outer Ear - Pinna - External auditory meatus  Middle Ear - Tympanic membrane - Ear ossicles - Eustachian tube - Oval &amp; Round windows</vt:lpstr>
      <vt:lpstr>Task</vt:lpstr>
      <vt:lpstr>1. The Pinna </vt:lpstr>
      <vt:lpstr>2. External auditory meatus; </vt:lpstr>
      <vt:lpstr>3. Tympanic membrane/Eardrum; </vt:lpstr>
      <vt:lpstr>PowerPoint Presentation</vt:lpstr>
      <vt:lpstr>6. The cochlea; </vt:lpstr>
      <vt:lpstr>PowerPoint Presentation</vt:lpstr>
      <vt:lpstr>PowerPoint Presentation</vt:lpstr>
      <vt:lpstr>PowerPoint Presentation</vt:lpstr>
      <vt:lpstr>Assignment</vt:lpstr>
      <vt:lpstr>THANK 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RECEPTION, RESPONSE AND  CO-ORDINATION</dc:title>
  <dc:creator>Microsoft Office User</dc:creator>
  <cp:lastModifiedBy>Acer</cp:lastModifiedBy>
  <cp:revision>28</cp:revision>
  <dcterms:created xsi:type="dcterms:W3CDTF">2020-05-26T16:20:45Z</dcterms:created>
  <dcterms:modified xsi:type="dcterms:W3CDTF">2022-02-25T12:01:55Z</dcterms:modified>
</cp:coreProperties>
</file>