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Default Extension="mp4" ContentType="video/unknown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</p:sldIdLst>
  <p:sldSz cx="9144000" cy="6858000" type="screen4x3"/>
  <p:notesSz cx="6858000" cy="9144000"/>
  <p:embeddedFontLst>
    <p:embeddedFont>
      <p:font typeface="Architects Daughter" charset="0"/>
      <p:regular r:id="rId20"/>
    </p:embeddedFont>
    <p:embeddedFont>
      <p:font typeface="Calibri" pitchFamily="34" charset="0"/>
      <p:regular r:id="rId21"/>
      <p:bold r:id="rId22"/>
      <p:italic r:id="rId23"/>
      <p:boldItalic r:id="rId2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25" roundtripDataSignature="AMtx7mgo8C5+N2pouDsR1nPVDAMt6C693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>
    <p:restoredLeft sz="6430" autoAdjust="0"/>
    <p:restoredTop sz="94660"/>
  </p:normalViewPr>
  <p:slideViewPr>
    <p:cSldViewPr snapToGrid="0">
      <p:cViewPr>
        <p:scale>
          <a:sx n="80" d="100"/>
          <a:sy n="80" d="100"/>
        </p:scale>
        <p:origin x="-48" y="32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customschemas.google.com/relationships/presentationmetadata" Target="meta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86333609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104082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" name="Google Shape;145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469197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2570932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" name="Google Shape;157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48921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3558361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" name="Google Shape;169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9591468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" name="Google Shape;174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6776604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" name="Google Shape;180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5847604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" name="Google Shape;186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455386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434382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404449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265239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14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909693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20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33349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26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538114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32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782045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38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005378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19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1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2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28"/>
          <p:cNvSpPr txBox="1">
            <a:spLocks noGrp="1"/>
          </p:cNvSpPr>
          <p:nvPr>
            <p:ph type="body" idx="1"/>
          </p:nvPr>
        </p:nvSpPr>
        <p:spPr>
          <a:xfrm rot="5400000">
            <a:off x="2232818" y="-251619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6" name="Google Shape;76;p2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2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2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29"/>
          <p:cNvSpPr txBox="1">
            <a:spLocks noGrp="1"/>
          </p:cNvSpPr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29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1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2" name="Google Shape;82;p2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20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20"/>
          <p:cNvSpPr txBox="1">
            <a:spLocks noGrp="1"/>
          </p:cNvSpPr>
          <p:nvPr>
            <p:ph type="body" idx="1"/>
          </p:nvPr>
        </p:nvSpPr>
        <p:spPr>
          <a:xfrm>
            <a:off x="3810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5" name="Google Shape;25;p2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2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2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2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1" name="Google Shape;31;p21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2" name="Google Shape;32;p2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2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2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22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4000" b="1" cap="none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22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8" name="Google Shape;38;p2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2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2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23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4" name="Google Shape;44;p23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5" name="Google Shape;45;p23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6" name="Google Shape;46;p23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7" name="Google Shape;47;p2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2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2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2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2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2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26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26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2" name="Google Shape;62;p26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3" name="Google Shape;63;p2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2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2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27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27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9" name="Google Shape;69;p27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70" name="Google Shape;70;p2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2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" name="Google Shape;11;p18"/>
          <p:cNvSpPr txBox="1">
            <a:spLocks noGrp="1"/>
          </p:cNvSpPr>
          <p:nvPr>
            <p:ph type="body" idx="1"/>
          </p:nvPr>
        </p:nvSpPr>
        <p:spPr>
          <a:xfrm>
            <a:off x="3810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5" name="Google Shape;15;p18" descr="CEMASTEA-Logos-amended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7185025" y="4976813"/>
            <a:ext cx="1958975" cy="1881187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phet.colorado.edu/" TargetMode="External"/><Relationship Id="rId7" Type="http://schemas.openxmlformats.org/officeDocument/2006/relationships/hyperlink" Target="https://developer.ibm.com/digitalnation/africa/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tessafrica.net/" TargetMode="External"/><Relationship Id="rId5" Type="http://schemas.openxmlformats.org/officeDocument/2006/relationships/hyperlink" Target="https://learn.khanacademy.org/khan-academy-kids/" TargetMode="External"/><Relationship Id="rId4" Type="http://schemas.openxmlformats.org/officeDocument/2006/relationships/hyperlink" Target="https://www.teachertube.com/" TargetMode="Externa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"/>
          <p:cNvSpPr txBox="1">
            <a:spLocks noGrp="1"/>
          </p:cNvSpPr>
          <p:nvPr>
            <p:ph type="subTitle" idx="1"/>
          </p:nvPr>
        </p:nvSpPr>
        <p:spPr>
          <a:xfrm>
            <a:off x="2362200" y="3733800"/>
            <a:ext cx="4419600" cy="129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ts val="3200"/>
              <a:buNone/>
            </a:pPr>
            <a:r>
              <a:rPr lang="en-US" b="1">
                <a:solidFill>
                  <a:srgbClr val="7030A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CEMASTEA</a:t>
            </a:r>
            <a:endParaRPr b="1">
              <a:solidFill>
                <a:srgbClr val="7030A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90" name="Google Shape;90;p1"/>
          <p:cNvSpPr txBox="1">
            <a:spLocks noGrp="1"/>
          </p:cNvSpPr>
          <p:nvPr>
            <p:ph type="ctrTitle"/>
          </p:nvPr>
        </p:nvSpPr>
        <p:spPr>
          <a:xfrm>
            <a:off x="304800" y="1219200"/>
            <a:ext cx="83820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UNIT 3:</a:t>
            </a:r>
            <a:br>
              <a:rPr lang="en-US" b="1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en-US" b="1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DIGITAL TEACHING AND LEARNING MATERIALS</a:t>
            </a:r>
            <a:endParaRPr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10"/>
          <p:cNvSpPr txBox="1">
            <a:spLocks noGrp="1"/>
          </p:cNvSpPr>
          <p:nvPr>
            <p:ph type="body" idx="1"/>
          </p:nvPr>
        </p:nvSpPr>
        <p:spPr>
          <a:xfrm>
            <a:off x="304800" y="152400"/>
            <a:ext cx="82296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en-US"/>
              <a:t>Examples:            Teaching the idea of Parasites</a:t>
            </a:r>
            <a:endParaRPr/>
          </a:p>
        </p:txBody>
      </p:sp>
      <p:pic>
        <p:nvPicPr>
          <p:cNvPr id="148" name="Google Shape;148;p10" descr="Image result for ticks in dogs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33400" y="914400"/>
            <a:ext cx="8001000" cy="57323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11"/>
          <p:cNvSpPr txBox="1"/>
          <p:nvPr/>
        </p:nvSpPr>
        <p:spPr>
          <a:xfrm>
            <a:off x="304800" y="152400"/>
            <a:ext cx="8229600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 sz="3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Video showing evaporation and condensation</a:t>
            </a:r>
            <a:endParaRPr dirty="0"/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Evaporation and condensation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2400" y="1524000"/>
            <a:ext cx="6934200" cy="4695923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12"/>
          <p:cNvSpPr txBox="1">
            <a:spLocks noGrp="1"/>
          </p:cNvSpPr>
          <p:nvPr>
            <p:ph type="body" idx="1"/>
          </p:nvPr>
        </p:nvSpPr>
        <p:spPr>
          <a:xfrm>
            <a:off x="152400" y="228600"/>
            <a:ext cx="7010400" cy="624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rgbClr val="E36C09"/>
              </a:buClr>
              <a:buSzPts val="4000"/>
              <a:buChar char="•"/>
            </a:pPr>
            <a:r>
              <a:rPr lang="en-US" sz="4000" b="1" i="1">
                <a:solidFill>
                  <a:srgbClr val="E36C0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Creating</a:t>
            </a:r>
            <a:endParaRPr/>
          </a:p>
          <a:p>
            <a:pPr marL="742950" lvl="1" indent="-28575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4000"/>
              <a:buChar char="–"/>
            </a:pPr>
            <a:r>
              <a:rPr lang="en-US" sz="4000" i="1">
                <a:latin typeface="Times New Roman"/>
                <a:ea typeface="Times New Roman"/>
                <a:cs typeface="Times New Roman"/>
                <a:sym typeface="Times New Roman"/>
              </a:rPr>
              <a:t>Simple ways of creating Digital materials include </a:t>
            </a:r>
            <a:endParaRPr/>
          </a:p>
          <a:p>
            <a:pPr marL="1143000" lvl="2" indent="-2540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4000"/>
              <a:buChar char="•"/>
            </a:pPr>
            <a:r>
              <a:rPr lang="en-US" sz="4000">
                <a:latin typeface="Times New Roman"/>
                <a:ea typeface="Times New Roman"/>
                <a:cs typeface="Times New Roman"/>
                <a:sym typeface="Times New Roman"/>
              </a:rPr>
              <a:t>Taking pictures </a:t>
            </a:r>
            <a:endParaRPr/>
          </a:p>
          <a:p>
            <a:pPr marL="1143000" lvl="2" indent="-2540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4000"/>
              <a:buChar char="•"/>
            </a:pPr>
            <a:r>
              <a:rPr lang="en-US" sz="4000">
                <a:latin typeface="Times New Roman"/>
                <a:ea typeface="Times New Roman"/>
                <a:cs typeface="Times New Roman"/>
                <a:sym typeface="Times New Roman"/>
              </a:rPr>
              <a:t>video capture</a:t>
            </a:r>
            <a:endParaRPr/>
          </a:p>
          <a:p>
            <a:pPr marL="1143000" lvl="2" indent="-2540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4000"/>
              <a:buChar char="•"/>
            </a:pPr>
            <a:r>
              <a:rPr lang="en-US" sz="4000">
                <a:latin typeface="Times New Roman"/>
                <a:ea typeface="Times New Roman"/>
                <a:cs typeface="Times New Roman"/>
                <a:sym typeface="Times New Roman"/>
              </a:rPr>
              <a:t>Audio capture </a:t>
            </a:r>
            <a:endParaRPr/>
          </a:p>
          <a:p>
            <a:pPr marL="1143000" lvl="2" indent="-2540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4000"/>
              <a:buChar char="•"/>
            </a:pPr>
            <a:r>
              <a:rPr lang="en-US" sz="4000">
                <a:latin typeface="Times New Roman"/>
                <a:ea typeface="Times New Roman"/>
                <a:cs typeface="Times New Roman"/>
                <a:sym typeface="Times New Roman"/>
              </a:rPr>
              <a:t>Editing /Manipulating 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13"/>
          <p:cNvSpPr txBox="1">
            <a:spLocks noGrp="1"/>
          </p:cNvSpPr>
          <p:nvPr>
            <p:ph type="body" idx="1"/>
          </p:nvPr>
        </p:nvSpPr>
        <p:spPr>
          <a:xfrm>
            <a:off x="609600" y="533400"/>
            <a:ext cx="7914198" cy="24006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Char char="•"/>
            </a:pPr>
            <a:r>
              <a:rPr lang="en-US" sz="4000" b="1" dirty="0">
                <a:latin typeface="Times New Roman"/>
                <a:ea typeface="Times New Roman"/>
                <a:cs typeface="Times New Roman"/>
                <a:sym typeface="Times New Roman"/>
              </a:rPr>
              <a:t>Example</a:t>
            </a:r>
            <a:endParaRPr dirty="0"/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</a:pPr>
            <a:r>
              <a:rPr lang="en-US" sz="4000" dirty="0">
                <a:latin typeface="Times New Roman"/>
                <a:ea typeface="Times New Roman"/>
                <a:cs typeface="Times New Roman"/>
                <a:sym typeface="Times New Roman"/>
              </a:rPr>
              <a:t>What can you teach in your subject using this edited video?</a:t>
            </a:r>
            <a:endParaRPr dirty="0"/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</a:pPr>
            <a:r>
              <a:rPr lang="en-US" sz="4000" dirty="0">
                <a:latin typeface="Times New Roman"/>
                <a:ea typeface="Times New Roman"/>
                <a:cs typeface="Times New Roman"/>
                <a:sym typeface="Times New Roman"/>
              </a:rPr>
              <a:t>Respond on the chat area</a:t>
            </a:r>
            <a:endParaRPr dirty="0"/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</a:pPr>
            <a:endParaRPr sz="4000"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5" name="violence">
            <a:hlinkClick r:id="" action="ppaction://media"/>
            <a:extLst>
              <a:ext uri="{FF2B5EF4-FFF2-40B4-BE49-F238E27FC236}">
                <a16:creationId xmlns:a16="http://schemas.microsoft.com/office/drawing/2014/main" xmlns="" id="{491813D9-C6B6-43E5-8354-CFE3283E8E8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74373" y="3181847"/>
            <a:ext cx="6100763" cy="3429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71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14"/>
          <p:cNvSpPr txBox="1">
            <a:spLocks noGrp="1"/>
          </p:cNvSpPr>
          <p:nvPr>
            <p:ph type="body" idx="1"/>
          </p:nvPr>
        </p:nvSpPr>
        <p:spPr>
          <a:xfrm>
            <a:off x="381000" y="152400"/>
            <a:ext cx="8229600" cy="5516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rgbClr val="E36C09"/>
              </a:buClr>
              <a:buSzPts val="3200"/>
              <a:buChar char="•"/>
            </a:pPr>
            <a:r>
              <a:rPr lang="en-US" b="1" i="1">
                <a:solidFill>
                  <a:srgbClr val="E36C0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Editing</a:t>
            </a:r>
            <a:endParaRPr/>
          </a:p>
          <a:p>
            <a:pPr marL="342900" lvl="0" indent="-342900" algn="l" rtl="0">
              <a:spcBef>
                <a:spcPts val="640"/>
              </a:spcBef>
              <a:spcAft>
                <a:spcPts val="0"/>
              </a:spcAft>
              <a:buClr>
                <a:srgbClr val="E36C09"/>
              </a:buClr>
              <a:buSzPts val="3200"/>
              <a:buChar char="•"/>
            </a:pPr>
            <a:r>
              <a:rPr lang="en-US" b="1" i="1">
                <a:solidFill>
                  <a:srgbClr val="E36C0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Let us now demonstrate how to edit a video</a:t>
            </a:r>
            <a:endParaRPr/>
          </a:p>
          <a:p>
            <a:pPr marL="742950" lvl="1" indent="-2857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</a:pPr>
            <a:r>
              <a:rPr lang="en-US">
                <a:latin typeface="Times New Roman"/>
                <a:ea typeface="Times New Roman"/>
                <a:cs typeface="Times New Roman"/>
                <a:sym typeface="Times New Roman"/>
              </a:rPr>
              <a:t>Requires the use of video editing software such as </a:t>
            </a:r>
            <a:endParaRPr/>
          </a:p>
          <a:p>
            <a:pPr marL="1143000" lvl="2" indent="-2286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>
                <a:latin typeface="Times New Roman"/>
                <a:ea typeface="Times New Roman"/>
                <a:cs typeface="Times New Roman"/>
                <a:sym typeface="Times New Roman"/>
              </a:rPr>
              <a:t>Microsoft Windows Movie Maker</a:t>
            </a:r>
            <a:endParaRPr/>
          </a:p>
          <a:p>
            <a:pPr marL="1143000" lvl="2" indent="-2286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>
                <a:latin typeface="Times New Roman"/>
                <a:ea typeface="Times New Roman"/>
                <a:cs typeface="Times New Roman"/>
                <a:sym typeface="Times New Roman"/>
              </a:rPr>
              <a:t>Avidemux Editing Software</a:t>
            </a:r>
            <a:endParaRPr/>
          </a:p>
          <a:p>
            <a:pPr marL="1143000" lvl="2" indent="-2286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>
                <a:latin typeface="Times New Roman"/>
                <a:ea typeface="Times New Roman"/>
                <a:cs typeface="Times New Roman"/>
                <a:sym typeface="Times New Roman"/>
              </a:rPr>
              <a:t>Photos app (inbuilt)</a:t>
            </a:r>
            <a:endParaRPr/>
          </a:p>
          <a:p>
            <a:pPr marL="1143000" lvl="2" indent="-2286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>
                <a:latin typeface="Times New Roman"/>
                <a:ea typeface="Times New Roman"/>
                <a:cs typeface="Times New Roman"/>
                <a:sym typeface="Times New Roman"/>
              </a:rPr>
              <a:t>PhoneVideo editor (download)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742950" lvl="1" indent="-2857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</a:pPr>
            <a:r>
              <a:rPr lang="en-US">
                <a:latin typeface="Times New Roman"/>
                <a:ea typeface="Times New Roman"/>
                <a:cs typeface="Times New Roman"/>
                <a:sym typeface="Times New Roman"/>
              </a:rPr>
              <a:t>Research how to edit videos and apply the skills in editing using both the sourced and created clips</a:t>
            </a:r>
            <a:endParaRPr/>
          </a:p>
          <a:p>
            <a:pPr marL="742950" lvl="1" indent="-2857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</a:pPr>
            <a:r>
              <a:rPr lang="en-US">
                <a:latin typeface="Times New Roman"/>
                <a:ea typeface="Times New Roman"/>
                <a:cs typeface="Times New Roman"/>
                <a:sym typeface="Times New Roman"/>
              </a:rPr>
              <a:t>Self-created videos are better that sourced videos because, they are created with a clear purpose and objectives to achieve in using them.</a:t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15"/>
          <p:cNvSpPr txBox="1">
            <a:spLocks noGrp="1"/>
          </p:cNvSpPr>
          <p:nvPr>
            <p:ph type="title"/>
          </p:nvPr>
        </p:nvSpPr>
        <p:spPr>
          <a:xfrm>
            <a:off x="1524000" y="76200"/>
            <a:ext cx="52578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Activities</a:t>
            </a:r>
            <a:br>
              <a:rPr lang="en-US"/>
            </a:br>
            <a:r>
              <a:rPr lang="en-US" sz="3600"/>
              <a:t>(in google classroom)</a:t>
            </a:r>
            <a:endParaRPr sz="3600"/>
          </a:p>
        </p:txBody>
      </p:sp>
      <p:sp>
        <p:nvSpPr>
          <p:cNvPr id="177" name="Google Shape;177;p15"/>
          <p:cNvSpPr txBox="1">
            <a:spLocks noGrp="1"/>
          </p:cNvSpPr>
          <p:nvPr>
            <p:ph type="body" idx="1"/>
          </p:nvPr>
        </p:nvSpPr>
        <p:spPr>
          <a:xfrm>
            <a:off x="152400" y="1219200"/>
            <a:ext cx="7239000" cy="541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AutoNum type="alphaLcParenR"/>
            </a:pPr>
            <a:r>
              <a:rPr lang="en-US" sz="2400"/>
              <a:t>Shoot or source for a video  of about 5 minutes in length and edit it to  2 minutes to enable you teach a concept in your subject.  </a:t>
            </a:r>
            <a:endParaRPr sz="2400"/>
          </a:p>
          <a:p>
            <a:pPr marL="457200" lvl="0" indent="-457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AutoNum type="alphaLcParenR"/>
            </a:pPr>
            <a:r>
              <a:rPr lang="en-US" sz="2400"/>
              <a:t>Upload the original and the edited video</a:t>
            </a:r>
            <a:endParaRPr/>
          </a:p>
          <a:p>
            <a:pPr marL="457200" lvl="0" indent="-457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AutoNum type="alphaLcParenR"/>
            </a:pPr>
            <a:r>
              <a:rPr lang="en-US" sz="2400"/>
              <a:t> </a:t>
            </a:r>
            <a:r>
              <a:rPr lang="en-US" sz="2400" b="1"/>
              <a:t>What did you consider when editing the clip in a) above to 2 minutes? </a:t>
            </a:r>
            <a:r>
              <a:rPr lang="en-US" sz="2400" b="1" i="1"/>
              <a:t>Post your responses in the class stream</a:t>
            </a:r>
            <a:endParaRPr sz="24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16"/>
          <p:cNvSpPr txBox="1">
            <a:spLocks noGrp="1"/>
          </p:cNvSpPr>
          <p:nvPr>
            <p:ph type="title"/>
          </p:nvPr>
        </p:nvSpPr>
        <p:spPr>
          <a:xfrm>
            <a:off x="1371600" y="152400"/>
            <a:ext cx="5943600" cy="9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latin typeface="Times New Roman"/>
                <a:ea typeface="Times New Roman"/>
                <a:cs typeface="Times New Roman"/>
                <a:sym typeface="Times New Roman"/>
              </a:rPr>
              <a:t>CONCLUSION</a:t>
            </a:r>
            <a:endParaRPr/>
          </a:p>
        </p:txBody>
      </p:sp>
      <p:sp>
        <p:nvSpPr>
          <p:cNvPr id="183" name="Google Shape;183;p16"/>
          <p:cNvSpPr txBox="1">
            <a:spLocks noGrp="1"/>
          </p:cNvSpPr>
          <p:nvPr>
            <p:ph type="body" idx="1"/>
          </p:nvPr>
        </p:nvSpPr>
        <p:spPr>
          <a:xfrm>
            <a:off x="381000" y="990600"/>
            <a:ext cx="6858000" cy="502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en-US">
                <a:latin typeface="Times New Roman"/>
                <a:ea typeface="Times New Roman"/>
                <a:cs typeface="Times New Roman"/>
                <a:sym typeface="Times New Roman"/>
              </a:rPr>
              <a:t>In this session we have looked at Digital learning resources</a:t>
            </a:r>
            <a:endParaRPr/>
          </a:p>
          <a:p>
            <a:pPr marL="742950" lvl="1" indent="-28575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</a:pPr>
            <a:r>
              <a:rPr lang="en-US" sz="3200">
                <a:latin typeface="Times New Roman"/>
                <a:ea typeface="Times New Roman"/>
                <a:cs typeface="Times New Roman"/>
                <a:sym typeface="Times New Roman"/>
              </a:rPr>
              <a:t>Sourcing</a:t>
            </a:r>
            <a:endParaRPr/>
          </a:p>
          <a:p>
            <a:pPr marL="742950" lvl="1" indent="-28575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</a:pPr>
            <a:r>
              <a:rPr lang="en-US" sz="3200">
                <a:latin typeface="Times New Roman"/>
                <a:ea typeface="Times New Roman"/>
                <a:cs typeface="Times New Roman"/>
                <a:sym typeface="Times New Roman"/>
              </a:rPr>
              <a:t>Creating</a:t>
            </a:r>
            <a:endParaRPr/>
          </a:p>
          <a:p>
            <a:pPr marL="742950" lvl="1" indent="-28575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</a:pPr>
            <a:r>
              <a:rPr lang="en-US" sz="3200">
                <a:latin typeface="Times New Roman"/>
                <a:ea typeface="Times New Roman"/>
                <a:cs typeface="Times New Roman"/>
                <a:sym typeface="Times New Roman"/>
              </a:rPr>
              <a:t>Editing</a:t>
            </a:r>
            <a:endParaRPr/>
          </a:p>
          <a:p>
            <a:pPr marL="342900" lvl="0" indent="-3429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en-US">
                <a:latin typeface="Times New Roman"/>
                <a:ea typeface="Times New Roman"/>
                <a:cs typeface="Times New Roman"/>
                <a:sym typeface="Times New Roman"/>
              </a:rPr>
              <a:t>There is need to continue practicing the learned skills to become proficient in sourcing creating and using digital resources</a:t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17"/>
          <p:cNvSpPr txBox="1"/>
          <p:nvPr/>
        </p:nvSpPr>
        <p:spPr>
          <a:xfrm>
            <a:off x="990600" y="2057400"/>
            <a:ext cx="8153400" cy="1938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0" i="0" u="none" strike="noStrike" cap="none">
                <a:solidFill>
                  <a:srgbClr val="0070C0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Practice makes perfect-Keep  practicing </a:t>
            </a:r>
            <a:endParaRPr sz="6000">
              <a:solidFill>
                <a:srgbClr val="0070C0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"/>
          <p:cNvSpPr txBox="1">
            <a:spLocks noGrp="1"/>
          </p:cNvSpPr>
          <p:nvPr>
            <p:ph type="title"/>
          </p:nvPr>
        </p:nvSpPr>
        <p:spPr>
          <a:xfrm>
            <a:off x="0" y="401636"/>
            <a:ext cx="5638800" cy="8683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Recap</a:t>
            </a:r>
            <a:endParaRPr/>
          </a:p>
        </p:txBody>
      </p:sp>
      <p:sp>
        <p:nvSpPr>
          <p:cNvPr id="96" name="Google Shape;96;p2"/>
          <p:cNvSpPr txBox="1">
            <a:spLocks noGrp="1"/>
          </p:cNvSpPr>
          <p:nvPr>
            <p:ph type="body" idx="1"/>
          </p:nvPr>
        </p:nvSpPr>
        <p:spPr>
          <a:xfrm>
            <a:off x="533400" y="2819400"/>
            <a:ext cx="6172200" cy="312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Char char="•"/>
            </a:pPr>
            <a:r>
              <a:rPr lang="en-US" sz="4000">
                <a:latin typeface="Times New Roman"/>
                <a:ea typeface="Times New Roman"/>
                <a:cs typeface="Times New Roman"/>
                <a:sym typeface="Times New Roman"/>
              </a:rPr>
              <a:t>What new skills did I learn from Unit two? </a:t>
            </a:r>
            <a:endParaRPr sz="40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42900" lvl="0" indent="-3429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4000"/>
              <a:buChar char="•"/>
            </a:pPr>
            <a:r>
              <a:rPr lang="en-US" sz="4000">
                <a:latin typeface="Times New Roman"/>
                <a:ea typeface="Times New Roman"/>
                <a:cs typeface="Times New Roman"/>
                <a:sym typeface="Times New Roman"/>
              </a:rPr>
              <a:t>Write your response in the chat area</a:t>
            </a:r>
            <a:endParaRPr/>
          </a:p>
        </p:txBody>
      </p:sp>
      <p:pic>
        <p:nvPicPr>
          <p:cNvPr id="97" name="Google Shape;97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9500" y="30480"/>
            <a:ext cx="2964618" cy="26094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"/>
          <p:cNvSpPr txBox="1">
            <a:spLocks noGrp="1"/>
          </p:cNvSpPr>
          <p:nvPr>
            <p:ph type="title"/>
          </p:nvPr>
        </p:nvSpPr>
        <p:spPr>
          <a:xfrm>
            <a:off x="1066800" y="274638"/>
            <a:ext cx="6477000" cy="944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The focus of unit 3</a:t>
            </a:r>
            <a:endParaRPr b="1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03" name="Google Shape;103;p3"/>
          <p:cNvSpPr txBox="1">
            <a:spLocks noGrp="1"/>
          </p:cNvSpPr>
          <p:nvPr>
            <p:ph type="body" idx="1"/>
          </p:nvPr>
        </p:nvSpPr>
        <p:spPr>
          <a:xfrm>
            <a:off x="1219200" y="1143000"/>
            <a:ext cx="6781800" cy="426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Char char="•"/>
            </a:pPr>
            <a:r>
              <a:rPr lang="en-US" sz="4000">
                <a:latin typeface="Times New Roman"/>
                <a:ea typeface="Times New Roman"/>
                <a:cs typeface="Times New Roman"/>
                <a:sym typeface="Times New Roman"/>
              </a:rPr>
              <a:t>Sourcing and developing digital learning resources</a:t>
            </a:r>
            <a:endParaRPr/>
          </a:p>
          <a:p>
            <a:pPr marL="342900" lvl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/>
          </a:p>
        </p:txBody>
      </p:sp>
      <p:pic>
        <p:nvPicPr>
          <p:cNvPr id="104" name="Google Shape;104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38760" y="2503725"/>
            <a:ext cx="6390640" cy="40440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4"/>
          <p:cNvSpPr txBox="1">
            <a:spLocks noGrp="1"/>
          </p:cNvSpPr>
          <p:nvPr>
            <p:ph type="title"/>
          </p:nvPr>
        </p:nvSpPr>
        <p:spPr>
          <a:xfrm>
            <a:off x="914400" y="76200"/>
            <a:ext cx="6858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chemeClr val="dk2"/>
                </a:solidFill>
              </a:rPr>
              <a:t>Rationale</a:t>
            </a:r>
            <a:endParaRPr/>
          </a:p>
        </p:txBody>
      </p:sp>
      <p:sp>
        <p:nvSpPr>
          <p:cNvPr id="110" name="Google Shape;110;p4"/>
          <p:cNvSpPr txBox="1">
            <a:spLocks noGrp="1"/>
          </p:cNvSpPr>
          <p:nvPr>
            <p:ph type="body" idx="1"/>
          </p:nvPr>
        </p:nvSpPr>
        <p:spPr>
          <a:xfrm>
            <a:off x="2699238" y="1075593"/>
            <a:ext cx="5914293" cy="52284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en-US" dirty="0">
                <a:latin typeface="Times New Roman"/>
                <a:ea typeface="Times New Roman"/>
                <a:cs typeface="Times New Roman"/>
                <a:sym typeface="Times New Roman"/>
              </a:rPr>
              <a:t>Opportunity to bring your creativity and innovativeness in sourcing and developing digital learning  resources.</a:t>
            </a:r>
            <a:endParaRPr dirty="0"/>
          </a:p>
          <a:p>
            <a:pPr marL="342900" lvl="0" indent="-3429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en-US" dirty="0">
                <a:latin typeface="Times New Roman"/>
                <a:ea typeface="Times New Roman"/>
                <a:cs typeface="Times New Roman"/>
                <a:sym typeface="Times New Roman"/>
              </a:rPr>
              <a:t>Creating interactive and memorable learning experiences for your learners</a:t>
            </a:r>
            <a:endParaRPr dirty="0"/>
          </a:p>
          <a:p>
            <a:pPr marL="342900" lvl="0" indent="-3429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en-US" dirty="0">
                <a:latin typeface="Times New Roman"/>
                <a:ea typeface="Times New Roman"/>
                <a:cs typeface="Times New Roman"/>
                <a:sym typeface="Times New Roman"/>
              </a:rPr>
              <a:t>Skills  to source for digital learning resources and editing videos</a:t>
            </a:r>
            <a:endParaRPr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11" name="Google Shape;111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621542"/>
            <a:ext cx="2951648" cy="3276600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29803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5"/>
          <p:cNvSpPr txBox="1">
            <a:spLocks noGrp="1"/>
          </p:cNvSpPr>
          <p:nvPr>
            <p:ph type="title"/>
          </p:nvPr>
        </p:nvSpPr>
        <p:spPr>
          <a:xfrm>
            <a:off x="457200" y="76200"/>
            <a:ext cx="72390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Learning Outcomes</a:t>
            </a:r>
            <a:endParaRPr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17" name="Google Shape;117;p5"/>
          <p:cNvSpPr txBox="1">
            <a:spLocks noGrp="1"/>
          </p:cNvSpPr>
          <p:nvPr>
            <p:ph type="body" idx="1"/>
          </p:nvPr>
        </p:nvSpPr>
        <p:spPr>
          <a:xfrm>
            <a:off x="533400" y="1143000"/>
            <a:ext cx="6934200" cy="4876800"/>
          </a:xfrm>
          <a:prstGeom prst="rect">
            <a:avLst/>
          </a:prstGeom>
          <a:solidFill>
            <a:schemeClr val="accent4"/>
          </a:solidFill>
          <a:ln w="25400" cap="flat" cmpd="sng">
            <a:solidFill>
              <a:srgbClr val="5D487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143000" lvl="2" indent="-2286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Char char="•"/>
            </a:pPr>
            <a:r>
              <a:rPr lang="en-US" sz="3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Identify media editing tools for making digital learning resources</a:t>
            </a:r>
            <a:endParaRPr sz="3200"/>
          </a:p>
          <a:p>
            <a:pPr marL="1143000" lvl="2" indent="-228600" algn="l" rtl="0">
              <a:spcBef>
                <a:spcPts val="720"/>
              </a:spcBef>
              <a:spcAft>
                <a:spcPts val="0"/>
              </a:spcAft>
              <a:buClr>
                <a:schemeClr val="lt1"/>
              </a:buClr>
              <a:buSzPts val="3600"/>
              <a:buChar char="•"/>
            </a:pPr>
            <a:r>
              <a:rPr lang="en-US" sz="3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Create digital learning resources for use in lessons</a:t>
            </a:r>
            <a:endParaRPr sz="3200"/>
          </a:p>
          <a:p>
            <a:pPr marL="1143000" lvl="2" indent="-228600" algn="l" rtl="0">
              <a:spcBef>
                <a:spcPts val="720"/>
              </a:spcBef>
              <a:spcAft>
                <a:spcPts val="0"/>
              </a:spcAft>
              <a:buClr>
                <a:schemeClr val="lt1"/>
              </a:buClr>
              <a:buSzPts val="3600"/>
              <a:buChar char="•"/>
            </a:pPr>
            <a:r>
              <a:rPr lang="en-US" sz="3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Appreciate the development of digital learning resources in enhancing learning outcomes.</a:t>
            </a:r>
            <a:endParaRPr sz="32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>
                <a:latin typeface="Times New Roman"/>
                <a:ea typeface="Times New Roman"/>
                <a:cs typeface="Times New Roman"/>
                <a:sym typeface="Times New Roman"/>
              </a:rPr>
              <a:t>How do we learn?</a:t>
            </a:r>
            <a:endParaRPr sz="4800" b="1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23" name="Google Shape;123;p6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457200" y="1447800"/>
            <a:ext cx="5964447" cy="45259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7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6705600" cy="8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We shall practice:</a:t>
            </a:r>
            <a:endParaRPr/>
          </a:p>
        </p:txBody>
      </p:sp>
      <p:sp>
        <p:nvSpPr>
          <p:cNvPr id="129" name="Google Shape;129;p7"/>
          <p:cNvSpPr txBox="1">
            <a:spLocks noGrp="1"/>
          </p:cNvSpPr>
          <p:nvPr>
            <p:ph type="body" idx="1"/>
          </p:nvPr>
        </p:nvSpPr>
        <p:spPr>
          <a:xfrm>
            <a:off x="381000" y="990600"/>
            <a:ext cx="6934200" cy="472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600"/>
              <a:buChar char="•"/>
            </a:pPr>
            <a:r>
              <a:rPr lang="en-US" sz="3600" i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Sourcing</a:t>
            </a:r>
            <a:r>
              <a:rPr lang="en-US">
                <a:latin typeface="Times New Roman"/>
                <a:ea typeface="Times New Roman"/>
                <a:cs typeface="Times New Roman"/>
                <a:sym typeface="Times New Roman"/>
              </a:rPr>
              <a:t>: Identifying, locating and selecting digital resource depending on a set criteria</a:t>
            </a:r>
            <a:endParaRPr/>
          </a:p>
          <a:p>
            <a:pPr marL="342900" lvl="0" indent="-342900" algn="l" rtl="0">
              <a:spcBef>
                <a:spcPts val="1200"/>
              </a:spcBef>
              <a:spcAft>
                <a:spcPts val="0"/>
              </a:spcAft>
              <a:buClr>
                <a:srgbClr val="FF0000"/>
              </a:buClr>
              <a:buSzPts val="3600"/>
              <a:buChar char="•"/>
            </a:pPr>
            <a:r>
              <a:rPr lang="en-US" sz="3600" i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Creating</a:t>
            </a:r>
            <a:r>
              <a:rPr lang="en-US">
                <a:latin typeface="Times New Roman"/>
                <a:ea typeface="Times New Roman"/>
                <a:cs typeface="Times New Roman"/>
                <a:sym typeface="Times New Roman"/>
              </a:rPr>
              <a:t>: The use of tools to produce an original learning resource</a:t>
            </a:r>
            <a:endParaRPr/>
          </a:p>
          <a:p>
            <a:pPr marL="342900" lvl="0" indent="-342900" algn="l" rtl="0">
              <a:spcBef>
                <a:spcPts val="1200"/>
              </a:spcBef>
              <a:spcAft>
                <a:spcPts val="0"/>
              </a:spcAft>
              <a:buClr>
                <a:srgbClr val="FF0000"/>
              </a:buClr>
              <a:buSzPts val="3600"/>
              <a:buChar char="•"/>
            </a:pPr>
            <a:r>
              <a:rPr lang="en-US" sz="3600" i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Editing</a:t>
            </a:r>
            <a:r>
              <a:rPr lang="en-US">
                <a:latin typeface="Times New Roman"/>
                <a:ea typeface="Times New Roman"/>
                <a:cs typeface="Times New Roman"/>
                <a:sym typeface="Times New Roman"/>
              </a:rPr>
              <a:t>: Reorganizing,  modifying or adapting an existing resource to suit individual need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Times New Roman"/>
                <a:ea typeface="Times New Roman"/>
                <a:cs typeface="Times New Roman"/>
                <a:sym typeface="Times New Roman"/>
              </a:rPr>
              <a:t>Where can you source for learning resources form?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35" name="Google Shape;135;p8"/>
          <p:cNvSpPr txBox="1">
            <a:spLocks noGrp="1"/>
          </p:cNvSpPr>
          <p:nvPr>
            <p:ph type="body" idx="1"/>
          </p:nvPr>
        </p:nvSpPr>
        <p:spPr>
          <a:xfrm>
            <a:off x="3810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en-US"/>
              <a:t>Some examples:</a:t>
            </a:r>
            <a:endParaRPr/>
          </a:p>
          <a:p>
            <a:pPr marL="742950" lvl="1" indent="-2857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</a:pPr>
            <a:r>
              <a:rPr lang="en-US" sz="2800" i="1" u="sng">
                <a:solidFill>
                  <a:schemeClr val="hlink"/>
                </a:solidFill>
                <a:hlinkClick r:id="rId3"/>
              </a:rPr>
              <a:t>https://phet.colorado.edu/</a:t>
            </a:r>
            <a:endParaRPr sz="2800" i="1"/>
          </a:p>
          <a:p>
            <a:pPr marL="742950" lvl="1" indent="-2857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</a:pPr>
            <a:r>
              <a:rPr lang="en-US" u="sng">
                <a:solidFill>
                  <a:schemeClr val="hlink"/>
                </a:solidFill>
                <a:hlinkClick r:id="rId4"/>
              </a:rPr>
              <a:t>https://www.teachertube.com/</a:t>
            </a:r>
            <a:endParaRPr/>
          </a:p>
          <a:p>
            <a:pPr marL="742950" lvl="1" indent="-2857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</a:pPr>
            <a:r>
              <a:rPr lang="en-US" u="sng">
                <a:solidFill>
                  <a:schemeClr val="hlink"/>
                </a:solidFill>
                <a:hlinkClick r:id="rId5"/>
              </a:rPr>
              <a:t>https://learn.khanacademy.org/khan-academy-kids/</a:t>
            </a:r>
            <a:endParaRPr/>
          </a:p>
          <a:p>
            <a:pPr marL="742950" lvl="1" indent="-2857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</a:pPr>
            <a:r>
              <a:rPr lang="en-US" u="sng">
                <a:solidFill>
                  <a:schemeClr val="hlink"/>
                </a:solidFill>
                <a:hlinkClick r:id="rId6"/>
              </a:rPr>
              <a:t>http://www.tessafrica.net/</a:t>
            </a:r>
            <a:endParaRPr/>
          </a:p>
          <a:p>
            <a:pPr marL="742950" lvl="1" indent="-2857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</a:pPr>
            <a:r>
              <a:rPr lang="en-US" u="sng">
                <a:solidFill>
                  <a:schemeClr val="hlink"/>
                </a:solidFill>
                <a:hlinkClick r:id="rId7"/>
              </a:rPr>
              <a:t>https://developer.ibm.com/digitalnation/africa/</a:t>
            </a:r>
            <a:endParaRPr/>
          </a:p>
          <a:p>
            <a:pPr marL="742950" lvl="1" indent="-2857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</a:pPr>
            <a:r>
              <a:rPr lang="en-US"/>
              <a:t>Google drive apps e.g earth,podcasts</a:t>
            </a:r>
            <a:endParaRPr/>
          </a:p>
          <a:p>
            <a:pPr marL="457200" lvl="1" indent="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  <a:p>
            <a:pPr marL="742950" lvl="1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9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1" dirty="0">
                <a:solidFill>
                  <a:srgbClr val="E36C09"/>
                </a:solidFill>
              </a:rPr>
              <a:t>Sourced resources can be</a:t>
            </a:r>
            <a:r>
              <a:rPr lang="en-US" i="1" dirty="0"/>
              <a:t> </a:t>
            </a:r>
            <a:br>
              <a:rPr lang="en-US" i="1" dirty="0"/>
            </a:br>
            <a:endParaRPr dirty="0"/>
          </a:p>
        </p:txBody>
      </p:sp>
      <p:sp>
        <p:nvSpPr>
          <p:cNvPr id="141" name="Google Shape;141;p9"/>
          <p:cNvSpPr txBox="1">
            <a:spLocks noGrp="1"/>
          </p:cNvSpPr>
          <p:nvPr>
            <p:ph type="body" idx="1"/>
          </p:nvPr>
        </p:nvSpPr>
        <p:spPr>
          <a:xfrm>
            <a:off x="0" y="866692"/>
            <a:ext cx="4495800" cy="4527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143000" lvl="2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sz="2800" b="1" dirty="0">
                <a:latin typeface="Times New Roman"/>
                <a:ea typeface="Times New Roman"/>
                <a:cs typeface="Times New Roman"/>
                <a:sym typeface="Times New Roman"/>
              </a:rPr>
              <a:t>Animations – </a:t>
            </a:r>
            <a:r>
              <a:rPr lang="en-US" sz="2800" dirty="0">
                <a:latin typeface="Times New Roman"/>
                <a:ea typeface="Times New Roman"/>
                <a:cs typeface="Times New Roman"/>
                <a:sym typeface="Times New Roman"/>
              </a:rPr>
              <a:t>making  something look like it is alive. </a:t>
            </a:r>
            <a:endParaRPr dirty="0"/>
          </a:p>
          <a:p>
            <a:pPr marL="1143000" lvl="2" indent="-2286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sz="2800" b="1" dirty="0">
                <a:latin typeface="Times New Roman"/>
                <a:ea typeface="Times New Roman"/>
                <a:cs typeface="Times New Roman"/>
                <a:sym typeface="Times New Roman"/>
              </a:rPr>
              <a:t>Simulations – </a:t>
            </a:r>
            <a:r>
              <a:rPr lang="en-US" sz="2800" dirty="0">
                <a:latin typeface="Times New Roman"/>
                <a:ea typeface="Times New Roman"/>
                <a:cs typeface="Times New Roman"/>
                <a:sym typeface="Times New Roman"/>
              </a:rPr>
              <a:t>the  imitation of the operation of a real-world process or system.  </a:t>
            </a:r>
            <a:endParaRPr dirty="0"/>
          </a:p>
          <a:p>
            <a:pPr marL="342900" lvl="0" indent="-1651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42" name="Google Shape;142;p9"/>
          <p:cNvSpPr txBox="1">
            <a:spLocks noGrp="1"/>
          </p:cNvSpPr>
          <p:nvPr>
            <p:ph type="body" idx="2"/>
          </p:nvPr>
        </p:nvSpPr>
        <p:spPr>
          <a:xfrm>
            <a:off x="4449417" y="884583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143000" lvl="2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sz="2800" b="1" dirty="0">
                <a:latin typeface="Times New Roman"/>
                <a:ea typeface="Times New Roman"/>
                <a:cs typeface="Times New Roman"/>
                <a:sym typeface="Times New Roman"/>
              </a:rPr>
              <a:t>Text –</a:t>
            </a:r>
            <a:r>
              <a:rPr lang="en-US" sz="2800" dirty="0">
                <a:latin typeface="Times New Roman"/>
                <a:ea typeface="Times New Roman"/>
                <a:cs typeface="Times New Roman"/>
                <a:sym typeface="Times New Roman"/>
              </a:rPr>
              <a:t>Information on a given topic</a:t>
            </a:r>
            <a:endParaRPr dirty="0"/>
          </a:p>
          <a:p>
            <a:pPr marL="1143000" lvl="2" indent="-2286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sz="2800" b="1" dirty="0">
                <a:latin typeface="Times New Roman"/>
                <a:ea typeface="Times New Roman"/>
                <a:cs typeface="Times New Roman"/>
                <a:sym typeface="Times New Roman"/>
              </a:rPr>
              <a:t>Graphics- </a:t>
            </a:r>
            <a:r>
              <a:rPr lang="en-US" sz="2800" dirty="0">
                <a:latin typeface="Times New Roman"/>
                <a:ea typeface="Times New Roman"/>
                <a:cs typeface="Times New Roman"/>
                <a:sym typeface="Times New Roman"/>
              </a:rPr>
              <a:t>photos or diagrams</a:t>
            </a:r>
            <a:endParaRPr dirty="0"/>
          </a:p>
          <a:p>
            <a:pPr marL="1143000" lvl="2" indent="-2286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sz="2800" b="1" dirty="0">
                <a:latin typeface="Times New Roman"/>
                <a:ea typeface="Times New Roman"/>
                <a:cs typeface="Times New Roman"/>
                <a:sym typeface="Times New Roman"/>
              </a:rPr>
              <a:t>Audio- </a:t>
            </a:r>
            <a:r>
              <a:rPr lang="en-US" sz="2800" dirty="0">
                <a:latin typeface="Times New Roman"/>
                <a:ea typeface="Times New Roman"/>
                <a:cs typeface="Times New Roman"/>
                <a:sym typeface="Times New Roman"/>
              </a:rPr>
              <a:t>Sound only</a:t>
            </a:r>
            <a:endParaRPr dirty="0"/>
          </a:p>
          <a:p>
            <a:pPr marL="1143000" lvl="2" indent="-2286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sz="2800" b="1" dirty="0">
                <a:latin typeface="Times New Roman"/>
                <a:ea typeface="Times New Roman"/>
                <a:cs typeface="Times New Roman"/>
                <a:sym typeface="Times New Roman"/>
              </a:rPr>
              <a:t>Multimedia- </a:t>
            </a:r>
            <a:r>
              <a:rPr lang="en-US" sz="2800" dirty="0">
                <a:latin typeface="Times New Roman"/>
                <a:ea typeface="Times New Roman"/>
                <a:cs typeface="Times New Roman"/>
                <a:sym typeface="Times New Roman"/>
              </a:rPr>
              <a:t>text, audio, video and graphics</a:t>
            </a:r>
            <a:endParaRPr dirty="0"/>
          </a:p>
          <a:p>
            <a:pPr marL="342900" lvl="0" indent="-1651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Lesson Study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148</TotalTime>
  <Words>404</Words>
  <Application>Microsoft Office PowerPoint</Application>
  <PresentationFormat>On-screen Show (4:3)</PresentationFormat>
  <Paragraphs>66</Paragraphs>
  <Slides>17</Slides>
  <Notes>17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Arial</vt:lpstr>
      <vt:lpstr>Architects Daughter</vt:lpstr>
      <vt:lpstr>Calibri</vt:lpstr>
      <vt:lpstr>Times New Roman</vt:lpstr>
      <vt:lpstr>Lesson Study</vt:lpstr>
      <vt:lpstr>UNIT 3: DIGITAL TEACHING AND LEARNING MATERIALS</vt:lpstr>
      <vt:lpstr>Recap</vt:lpstr>
      <vt:lpstr>The focus of unit 3</vt:lpstr>
      <vt:lpstr>Rationale</vt:lpstr>
      <vt:lpstr>Learning Outcomes</vt:lpstr>
      <vt:lpstr>How do we learn?</vt:lpstr>
      <vt:lpstr>We shall practice:</vt:lpstr>
      <vt:lpstr>Where can you source for learning resources form?</vt:lpstr>
      <vt:lpstr>Sourced resources can be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Activities (in google classroom)</vt:lpstr>
      <vt:lpstr>CONCLUSION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3: DIGITAL TEACHING AND LEARNING MATERIALS</dc:title>
  <dc:creator>Microsoft</dc:creator>
  <cp:lastModifiedBy>USER</cp:lastModifiedBy>
  <cp:revision>5</cp:revision>
  <dcterms:created xsi:type="dcterms:W3CDTF">2021-01-21T08:18:37Z</dcterms:created>
  <dcterms:modified xsi:type="dcterms:W3CDTF">2021-09-10T15:16:34Z</dcterms:modified>
</cp:coreProperties>
</file>