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bW4mIB6ZFFUG8kpWHOL8btPJ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CE0F52-6AC5-43A5-881A-0FCD51BE32E3}">
  <a:tblStyle styleId="{13CE0F52-6AC5-43A5-881A-0FCD51BE32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29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s-medical.net/health/Endocrine-Surgery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47700" y="4940710"/>
            <a:ext cx="11049000" cy="14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00FF"/>
              </a:buClr>
              <a:buSzPct val="100000"/>
            </a:pPr>
            <a:r>
              <a:rPr lang="en-US" sz="6000" b="1" dirty="0" smtClean="0">
                <a:solidFill>
                  <a:srgbClr val="0000FF"/>
                </a:solidFill>
              </a:rPr>
              <a:t>Endocrine </a:t>
            </a:r>
            <a:r>
              <a:rPr lang="en-US" sz="6000" b="1" dirty="0">
                <a:solidFill>
                  <a:srgbClr val="0000FF"/>
                </a:solidFill>
              </a:rPr>
              <a:t>S</a:t>
            </a:r>
            <a:r>
              <a:rPr lang="en-US" sz="6000" b="1" dirty="0" smtClean="0">
                <a:solidFill>
                  <a:srgbClr val="0000FF"/>
                </a:solidFill>
              </a:rPr>
              <a:t>ystem </a:t>
            </a:r>
            <a:r>
              <a:rPr lang="en-US" sz="6000" b="1" dirty="0">
                <a:solidFill>
                  <a:srgbClr val="0000FF"/>
                </a:solidFill>
              </a:rPr>
              <a:t>&amp; </a:t>
            </a:r>
            <a:r>
              <a:rPr lang="en-US" sz="6000" b="1" dirty="0" smtClean="0">
                <a:solidFill>
                  <a:srgbClr val="0000FF"/>
                </a:solidFill>
              </a:rPr>
              <a:t>Hormones</a:t>
            </a:r>
            <a:endParaRPr sz="6000" b="1" dirty="0">
              <a:solidFill>
                <a:srgbClr val="0000FF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175387" y="3087958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RECEPTION, RESPONSE AND COORDINATION </a:t>
            </a:r>
            <a:endParaRPr dirty="0"/>
          </a:p>
        </p:txBody>
      </p:sp>
      <p:pic>
        <p:nvPicPr>
          <p:cNvPr id="4" name="image2.png" descr="CEMASTEA-Logos-amend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70206" y="549889"/>
            <a:ext cx="2234381" cy="219885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b="1"/>
              <a:t>Adrenaline Hormone </a:t>
            </a:r>
            <a:endParaRPr sz="4800" b="1"/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1"/>
          </p:nvPr>
        </p:nvSpPr>
        <p:spPr>
          <a:xfrm>
            <a:off x="342900" y="883920"/>
            <a:ext cx="11506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Adrenaline hormone is p</a:t>
            </a:r>
            <a:r>
              <a:rPr lang="en-US" sz="2800"/>
              <a:t>roduced by medulla part of the adrenal glands located above the kidney.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Functions</a:t>
            </a:r>
            <a:r>
              <a:rPr lang="en-US" sz="2800"/>
              <a:t>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It prepares the body for emergency situations that require </a:t>
            </a:r>
            <a:r>
              <a:rPr lang="en-US" sz="2800" b="1">
                <a:solidFill>
                  <a:srgbClr val="FF0000"/>
                </a:solidFill>
              </a:rPr>
              <a:t>escape</a:t>
            </a:r>
            <a:r>
              <a:rPr lang="en-US" sz="2800"/>
              <a:t> or </a:t>
            </a:r>
            <a:r>
              <a:rPr lang="en-US" sz="2800" b="1">
                <a:solidFill>
                  <a:srgbClr val="0000FF"/>
                </a:solidFill>
              </a:rPr>
              <a:t>defense</a:t>
            </a:r>
            <a:r>
              <a:rPr lang="en-US" sz="2800"/>
              <a:t> (flight or fight ). It causes a series of physiological and metabolic activities such as 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0000FF"/>
              </a:buClr>
              <a:buSzPts val="2200"/>
              <a:buChar char="–"/>
            </a:pPr>
            <a:r>
              <a:rPr lang="en-US" sz="2200">
                <a:solidFill>
                  <a:srgbClr val="0000FF"/>
                </a:solidFill>
              </a:rPr>
              <a:t>increases in the heart beat </a:t>
            </a:r>
            <a:r>
              <a:rPr lang="en-US" sz="2200"/>
              <a:t>hence increasing rate of circulation.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Increases metabolic rate.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Char char="–"/>
            </a:pPr>
            <a:r>
              <a:rPr lang="en-US" sz="2200">
                <a:solidFill>
                  <a:srgbClr val="FF0000"/>
                </a:solidFill>
              </a:rPr>
              <a:t>Constriction </a:t>
            </a:r>
            <a:r>
              <a:rPr lang="en-US" sz="2200"/>
              <a:t>of the arterioles of the skin and digestive system…why?.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-In the liver, glycogen is converted into glucose at the liver…why?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-contract and relaxation of skeletal muscles to allow movement escape/fight.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-faster and deeper </a:t>
            </a:r>
            <a:r>
              <a:rPr lang="en-US" sz="2200" b="1"/>
              <a:t>breathing rate </a:t>
            </a:r>
            <a:endParaRPr sz="2200" b="1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-converted of fats to fatty acids which are available in the blood for muscle contraction</a:t>
            </a:r>
            <a:endParaRPr sz="22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11887200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Comparison between endocrine and nervous systems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body" idx="1"/>
          </p:nvPr>
        </p:nvSpPr>
        <p:spPr>
          <a:xfrm>
            <a:off x="1066800" y="1899262"/>
            <a:ext cx="44958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What are the similarities and differences between </a:t>
            </a:r>
            <a:r>
              <a:rPr lang="en-US" sz="4400" b="1"/>
              <a:t>nervous system and endocrine?</a:t>
            </a:r>
            <a:endParaRPr sz="4400"/>
          </a:p>
        </p:txBody>
      </p:sp>
      <p:pic>
        <p:nvPicPr>
          <p:cNvPr id="281" name="Google Shape;2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981199"/>
            <a:ext cx="4669941" cy="413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28"/>
          <p:cNvGraphicFramePr/>
          <p:nvPr/>
        </p:nvGraphicFramePr>
        <p:xfrm>
          <a:off x="906780" y="2967811"/>
          <a:ext cx="10287000" cy="3490544"/>
        </p:xfrm>
        <a:graphic>
          <a:graphicData uri="http://schemas.openxmlformats.org/drawingml/2006/table">
            <a:tbl>
              <a:tblPr>
                <a:noFill/>
                <a:tableStyleId>{13CE0F52-6AC5-43A5-881A-0FCD51BE32E3}</a:tableStyleId>
              </a:tblPr>
              <a:tblGrid>
                <a:gridCol w="5291575"/>
                <a:gridCol w="4995425"/>
              </a:tblGrid>
              <a:tr h="50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Endocrine system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Nervous system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substance to evoke reaction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 impulse to evoke response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transmitted through blood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Impulse only through nerve fibre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 slow but  could affect several parts of the body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Responses quick, specific and localized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are long lasting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are rapid and short – lived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Responses take place involuntarily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Rakes place voluntarily and involuntarily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0" marR="61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8" name="Google Shape;288;p28"/>
          <p:cNvSpPr/>
          <p:nvPr/>
        </p:nvSpPr>
        <p:spPr>
          <a:xfrm>
            <a:off x="906780" y="228600"/>
            <a:ext cx="10782300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of communication within the body of an organism.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 stimulus and a response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organs of hormones are like effector organs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 chemical transmission.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about survival response.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1135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0000"/>
                </a:solidFill>
              </a:rPr>
              <a:t>Drug Abuse  &amp; it Effects on Human Health 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579120" y="1219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Drug: </a:t>
            </a:r>
            <a:r>
              <a:rPr lang="en-US" sz="2400"/>
              <a:t>Any chemical substance when taken into the body produces some psychological and physiological effects/changes (+ve and –ve).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Prescription Drugs</a:t>
            </a:r>
            <a:r>
              <a:rPr lang="en-US" sz="2400"/>
              <a:t>: Well researched and documented  drugs with expected +ve healing effects. Given in hospitals/chemists for a specific medical condition through a doctors/ physicians’ advice (</a:t>
            </a:r>
            <a:r>
              <a:rPr lang="en-US" sz="2400" b="1"/>
              <a:t>prescription</a:t>
            </a:r>
            <a:r>
              <a:rPr lang="en-US" sz="2400"/>
              <a:t>)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Drug abuse: </a:t>
            </a:r>
            <a:r>
              <a:rPr lang="en-US" sz="2400"/>
              <a:t>It’s the </a:t>
            </a:r>
            <a:r>
              <a:rPr lang="en-US" sz="2400" b="1"/>
              <a:t>indiscriminate</a:t>
            </a:r>
            <a:r>
              <a:rPr lang="en-US" sz="2400"/>
              <a:t> and </a:t>
            </a:r>
            <a:r>
              <a:rPr lang="en-US" sz="2400" b="1"/>
              <a:t>self/group prescription </a:t>
            </a:r>
            <a:r>
              <a:rPr lang="en-US" sz="2400"/>
              <a:t>and</a:t>
            </a:r>
            <a:r>
              <a:rPr lang="en-US" sz="2400" b="1"/>
              <a:t> use</a:t>
            </a:r>
            <a:r>
              <a:rPr lang="en-US" sz="2400"/>
              <a:t> of drugs with no regard to medical advice and to their side –ve effects on the body and the person. 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Commonly abused drugs include:</a:t>
            </a:r>
            <a:endParaRPr sz="240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Nicotine</a:t>
            </a:r>
            <a:r>
              <a:rPr lang="en-US" sz="2400"/>
              <a:t>, caffeine , </a:t>
            </a:r>
            <a:r>
              <a:rPr lang="en-US" sz="2400" b="1"/>
              <a:t>cannabis</a:t>
            </a:r>
            <a:r>
              <a:rPr lang="en-US" sz="2400"/>
              <a:t> Sativa/Bang, Marijuana, </a:t>
            </a:r>
            <a:r>
              <a:rPr lang="en-US" sz="2400" b="1"/>
              <a:t>Khat</a:t>
            </a:r>
            <a:r>
              <a:rPr lang="en-US" sz="2400"/>
              <a:t> (miraa), ‘Matembe’ and biscuits,  </a:t>
            </a:r>
            <a:r>
              <a:rPr lang="en-US" sz="2400" b="1"/>
              <a:t>Alcohol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Cocaine</a:t>
            </a:r>
            <a:r>
              <a:rPr lang="en-US" sz="2400"/>
              <a:t>/ Heroine, steroids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 b="1">
                <a:solidFill>
                  <a:srgbClr val="FF0000"/>
                </a:solidFill>
              </a:rPr>
              <a:t>Prescription abuse </a:t>
            </a:r>
            <a:r>
              <a:rPr lang="en-US" sz="2400"/>
              <a:t>of </a:t>
            </a:r>
            <a:r>
              <a:rPr lang="en-US" sz="2400" b="1"/>
              <a:t>pain killers(opiates) </a:t>
            </a:r>
            <a:r>
              <a:rPr lang="en-US" sz="2400"/>
              <a:t>Cough Syrups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body" idx="1"/>
          </p:nvPr>
        </p:nvSpPr>
        <p:spPr>
          <a:xfrm>
            <a:off x="1219200" y="2057400"/>
            <a:ext cx="9372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None/>
            </a:pPr>
            <a:r>
              <a:rPr lang="en-US" sz="6600">
                <a:solidFill>
                  <a:srgbClr val="FF0000"/>
                </a:solidFill>
              </a:rPr>
              <a:t>What do you know about the effects of drug abuse?</a:t>
            </a:r>
            <a:endParaRPr sz="6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11506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Prolonged abuse of drugs can cause </a:t>
            </a:r>
            <a:r>
              <a:rPr lang="en-US" sz="2000" b="1"/>
              <a:t>addiction (drug dependence</a:t>
            </a:r>
            <a:r>
              <a:rPr lang="en-US" sz="2000"/>
              <a:t>)…and many others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lang="en-US" sz="2000" b="1">
                <a:solidFill>
                  <a:srgbClr val="0000FF"/>
                </a:solidFill>
              </a:rPr>
              <a:t>Diseases</a:t>
            </a:r>
            <a:r>
              <a:rPr lang="en-US" sz="2000" b="1"/>
              <a:t>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May lead to cancer of the lungs, throat and that of urinary bladder, irritation of the lungs,  respiratory tract &amp; coughing and infections.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Damage to tissues of the heart and liver leading to heart attack and liver cirrhosis respectively., stomach ulcers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Irreversible damage to vital body tissues   and organs and may eventually lead to death.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>
                <a:solidFill>
                  <a:srgbClr val="FF0000"/>
                </a:solidFill>
              </a:rPr>
              <a:t>Behavioral</a:t>
            </a:r>
            <a:r>
              <a:rPr lang="en-US" sz="2000" b="1"/>
              <a:t>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Addicted persons have an impaired judgment which may predispose them to accidents and infections such as HIV\AIDS.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Depressed appetite and poor feeding habits leading to emaciation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Brain damage leads to sleeplessness(insomnia), memory loss (amnesia), deliriums, hallucination and mental illness  aka ‘muguruki’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Lowers nervous coordination leading to loss of posture and balance and decrease performance in sports and manual activity.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None/>
            </a:pPr>
            <a:r>
              <a:rPr lang="en-US" sz="2000" b="1">
                <a:solidFill>
                  <a:srgbClr val="00FF00"/>
                </a:solidFill>
              </a:rPr>
              <a:t>Developmental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women, drug abuse may lead to poor foetal development and pregnancy complications.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Interference with absorption of vital vitamins such as vitamin K, E which may lead to sterility and blindness.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en-US" sz="6000" b="1">
                <a:solidFill>
                  <a:srgbClr val="FF0000"/>
                </a:solidFill>
              </a:rPr>
              <a:t>Lesson Objective 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11430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 dirty="0"/>
              <a:t>By the end of the lesson, I should be able to:- </a:t>
            </a:r>
            <a:endParaRPr sz="6000" dirty="0"/>
          </a:p>
          <a:p>
            <a:pPr marL="1143000" lvl="1" indent="-742950">
              <a:spcBef>
                <a:spcPts val="1080"/>
              </a:spcBef>
              <a:buSzPts val="5400"/>
              <a:buFont typeface="Calibri"/>
              <a:buAutoNum type="arabicPeriod"/>
            </a:pPr>
            <a:r>
              <a:rPr lang="en-US" sz="5400" dirty="0"/>
              <a:t>Describe </a:t>
            </a:r>
            <a:r>
              <a:rPr lang="en-US" sz="5400" dirty="0" smtClean="0"/>
              <a:t>the endocrine system </a:t>
            </a:r>
            <a:r>
              <a:rPr lang="en-US" sz="5400" dirty="0"/>
              <a:t>&amp; </a:t>
            </a:r>
            <a:r>
              <a:rPr lang="en-US" sz="5400" dirty="0" smtClean="0"/>
              <a:t>hormones and their functions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dirty="0"/>
              <a:t>Endocrine System &amp; Hormones </a:t>
            </a:r>
            <a:endParaRPr sz="6000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579120" y="1432878"/>
            <a:ext cx="11308080" cy="473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 </a:t>
            </a:r>
            <a:r>
              <a:rPr lang="en-US" b="1"/>
              <a:t>endocrine system is a </a:t>
            </a:r>
            <a:r>
              <a:rPr lang="en-US"/>
              <a:t>collection of </a:t>
            </a:r>
            <a:r>
              <a:rPr lang="en-US" b="1"/>
              <a:t>ductless</a:t>
            </a:r>
            <a:r>
              <a:rPr lang="en-US"/>
              <a:t> </a:t>
            </a:r>
            <a:r>
              <a:rPr lang="en-US" b="1"/>
              <a:t>glands</a:t>
            </a:r>
            <a:r>
              <a:rPr lang="en-US"/>
              <a:t> found in/at various part of the body; the hormones they produce and the receptors in the body organs and tissues that recognize and respond to the hormones. </a:t>
            </a: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Hormones</a:t>
            </a:r>
            <a:r>
              <a:rPr lang="en-US"/>
              <a:t> are organic compounds/chemicals which are either </a:t>
            </a:r>
            <a:r>
              <a:rPr lang="en-US">
                <a:solidFill>
                  <a:srgbClr val="FF0000"/>
                </a:solidFill>
              </a:rPr>
              <a:t>protein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steroids</a:t>
            </a:r>
            <a:r>
              <a:rPr lang="en-US"/>
              <a:t> in nature.  They are produced in </a:t>
            </a:r>
            <a:r>
              <a:rPr lang="en-US" b="1"/>
              <a:t>minute quantities </a:t>
            </a:r>
            <a:r>
              <a:rPr lang="en-US"/>
              <a:t>in cells in one part of the body and transported in the blood stream to the other parts of the same organism where they produce a </a:t>
            </a:r>
            <a:r>
              <a:rPr lang="en-US">
                <a:solidFill>
                  <a:srgbClr val="FF0000"/>
                </a:solidFill>
              </a:rPr>
              <a:t>response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Hormones control </a:t>
            </a:r>
            <a:r>
              <a:rPr lang="en-US" b="1"/>
              <a:t>physiological</a:t>
            </a:r>
            <a:r>
              <a:rPr lang="en-US"/>
              <a:t> functions in the body including regulating metabolism, growth and development, tissue function, sexual function, reproduction, sleep, and mood, among other things.</a:t>
            </a: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The Role of hormones  in coordination in mammals</a:t>
            </a: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471737"/>
            <a:ext cx="11429999" cy="400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14478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FF0000"/>
                </a:solidFill>
              </a:rPr>
              <a:t>Quiz?</a:t>
            </a:r>
            <a:endParaRPr sz="8000" b="1">
              <a:solidFill>
                <a:srgbClr val="FF0000"/>
              </a:solidFill>
            </a:endParaRPr>
          </a:p>
        </p:txBody>
      </p:sp>
      <p:sp>
        <p:nvSpPr>
          <p:cNvPr id="234" name="Google Shape;234;p21"/>
          <p:cNvSpPr txBox="1">
            <a:spLocks noGrp="1"/>
          </p:cNvSpPr>
          <p:nvPr>
            <p:ph type="body" idx="1"/>
          </p:nvPr>
        </p:nvSpPr>
        <p:spPr>
          <a:xfrm>
            <a:off x="460375" y="1905000"/>
            <a:ext cx="738822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/>
              <a:t>Name </a:t>
            </a:r>
            <a:r>
              <a:rPr lang="en-US" sz="6000" b="1"/>
              <a:t>two hormones, state </a:t>
            </a:r>
            <a:r>
              <a:rPr lang="en-US" sz="6000"/>
              <a:t>where they are produced and their </a:t>
            </a:r>
            <a:r>
              <a:rPr lang="en-US" sz="6000">
                <a:solidFill>
                  <a:srgbClr val="0000CC"/>
                </a:solidFill>
              </a:rPr>
              <a:t>functions</a:t>
            </a:r>
            <a:r>
              <a:rPr lang="en-US" sz="6000"/>
              <a:t>? </a:t>
            </a:r>
            <a:endParaRPr sz="6000"/>
          </a:p>
        </p:txBody>
      </p:sp>
      <p:sp>
        <p:nvSpPr>
          <p:cNvPr id="235" name="Google Shape;235;p21" descr="College Choice Questions | Fastwe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l="23750" t="-1250" r="20625" b="2500"/>
          <a:stretch/>
        </p:blipFill>
        <p:spPr>
          <a:xfrm>
            <a:off x="7315200" y="1905000"/>
            <a:ext cx="4669998" cy="414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 descr="What is the Endocrine System? | Endocrine Disruption | US EP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t="4329" b="3449"/>
          <a:stretch/>
        </p:blipFill>
        <p:spPr>
          <a:xfrm>
            <a:off x="3211446" y="145098"/>
            <a:ext cx="6144190" cy="63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/>
          <p:nvPr/>
        </p:nvSpPr>
        <p:spPr>
          <a:xfrm>
            <a:off x="3276600" y="6488668"/>
            <a:ext cx="6079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https://www.news-medical.net/health/Endocrine-Surgery.aspx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US" sz="5400" b="1">
                <a:solidFill>
                  <a:srgbClr val="FF0000"/>
                </a:solidFill>
              </a:rPr>
              <a:t>Thyroxine Hormone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1"/>
          </p:nvPr>
        </p:nvSpPr>
        <p:spPr>
          <a:xfrm>
            <a:off x="609600" y="1021080"/>
            <a:ext cx="10820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</a:t>
            </a:r>
            <a:r>
              <a:rPr lang="en-US" sz="3600" b="1"/>
              <a:t>hyroxine hormone </a:t>
            </a:r>
            <a:r>
              <a:rPr lang="en-US" sz="3600"/>
              <a:t>is produced by the </a:t>
            </a:r>
            <a:r>
              <a:rPr lang="en-US" sz="3600" b="1"/>
              <a:t>thyroid glands </a:t>
            </a:r>
            <a:r>
              <a:rPr lang="en-US" sz="3600"/>
              <a:t>found at the neck region.</a:t>
            </a:r>
            <a:r>
              <a:rPr lang="en-US" sz="3600" b="1"/>
              <a:t> </a:t>
            </a:r>
            <a:endParaRPr sz="3600" b="1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Functions</a:t>
            </a:r>
            <a:r>
              <a:rPr lang="en-US" sz="3600"/>
              <a:t> </a:t>
            </a:r>
            <a:endParaRPr sz="3600"/>
          </a:p>
          <a:p>
            <a:pPr marL="91440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Controls basal metabolic activities by increasing </a:t>
            </a:r>
            <a:r>
              <a:rPr lang="en-US" sz="3200" b="1"/>
              <a:t>glucose oxidation</a:t>
            </a:r>
            <a:endParaRPr sz="3200" b="1"/>
          </a:p>
          <a:p>
            <a:pPr marL="91440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Enhances the effect of growth hormone (somatotrophin) that ensures normal growth and mental development.</a:t>
            </a:r>
            <a:endParaRPr sz="3200"/>
          </a:p>
          <a:p>
            <a:pPr marL="91440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It also works in conjunction with adrenaline hormone to enhance involuntary activities such as increased circulatory rates.</a:t>
            </a:r>
            <a:endParaRPr sz="3200" b="1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Underproduction Hypothyroidism</a:t>
            </a:r>
            <a:endParaRPr b="1"/>
          </a:p>
        </p:txBody>
      </p:sp>
      <p:sp>
        <p:nvSpPr>
          <p:cNvPr id="258" name="Google Shape;258;p24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762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Mainly caused  by insufficient iodine in the</a:t>
            </a:r>
            <a:r>
              <a:rPr lang="en-US" u="sng"/>
              <a:t> </a:t>
            </a:r>
            <a:r>
              <a:rPr lang="en-US"/>
              <a:t>diet or defective enzymatic reaction concerned with its formation.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</a:t>
            </a:r>
            <a:r>
              <a:rPr lang="en-US" u="sng"/>
              <a:t> </a:t>
            </a:r>
            <a:r>
              <a:rPr lang="en-US"/>
              <a:t>leads to: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Cretinism in children</a:t>
            </a:r>
            <a:r>
              <a:rPr lang="en-US"/>
              <a:t> </a:t>
            </a:r>
            <a:endParaRPr/>
          </a:p>
          <a:p>
            <a:pPr marL="800100" lvl="2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 children have deformed legs, dry leathery skin, large tongue, general body sluggishness and poor mental development</a:t>
            </a:r>
            <a:r>
              <a:rPr lang="en-US" i="1"/>
              <a:t> </a:t>
            </a:r>
            <a:r>
              <a:rPr lang="en-US"/>
              <a:t>resulting in low intelligence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r>
              <a:rPr lang="en-US" b="1"/>
              <a:t>Goitre</a:t>
            </a:r>
            <a:endParaRPr b="1"/>
          </a:p>
          <a:p>
            <a:pPr marL="800100" lvl="2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Goitre is the swelling of the thyroid, low metabolic rate as shown by reduced heart beat, breathing rate and body temperature; mental and physical sluggish, obesity 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116" y="2514600"/>
            <a:ext cx="4057073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Overproduction Hyperthyroidism</a:t>
            </a:r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594360" y="1417638"/>
            <a:ext cx="11353800" cy="502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Caused by the presence of plasma proteins that stimulate the thyroid activity i.e. defective enzymatic reactions.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Leads to increased metabolic rate resulting in increased heart beat, breathing rate and high temperatures.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Individual show nervousness, restlessness and are easily irritable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Extreme hyperthyroidism can lead to heart failure, a condition known as thyrotoxicosis.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Controlled</a:t>
            </a:r>
            <a:r>
              <a:rPr lang="en-US"/>
              <a:t> by treatment with radioactive iodine or surgical removal of parts of the thyroid gland… </a:t>
            </a:r>
            <a:r>
              <a:rPr lang="en-US" sz="3600" b="1">
                <a:solidFill>
                  <a:srgbClr val="FF0000"/>
                </a:solidFill>
              </a:rPr>
              <a:t>Why?.</a:t>
            </a:r>
            <a:endParaRPr sz="3600" b="1">
              <a:solidFill>
                <a:srgbClr val="FF0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972</Words>
  <Application>Microsoft Office PowerPoint</Application>
  <PresentationFormat>Custom</PresentationFormat>
  <Paragraphs>103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Endocrine System &amp; Hormones</vt:lpstr>
      <vt:lpstr>Lesson Objective </vt:lpstr>
      <vt:lpstr>Endocrine System &amp; Hormones </vt:lpstr>
      <vt:lpstr>The Role of hormones  in coordination in mammals</vt:lpstr>
      <vt:lpstr>Quiz?</vt:lpstr>
      <vt:lpstr>PowerPoint Presentation</vt:lpstr>
      <vt:lpstr>Thyroxine Hormone</vt:lpstr>
      <vt:lpstr>Underproduction Hypothyroidism</vt:lpstr>
      <vt:lpstr>Overproduction Hyperthyroidism</vt:lpstr>
      <vt:lpstr>Adrenaline Hormone </vt:lpstr>
      <vt:lpstr>Comparison between endocrine and nervous systems </vt:lpstr>
      <vt:lpstr>PowerPoint Presentation</vt:lpstr>
      <vt:lpstr>Drug Abuse  &amp; it Effects on Human Health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 Transmission across an Axon and a Synapse </dc:title>
  <dc:creator>hp</dc:creator>
  <cp:lastModifiedBy>Acer</cp:lastModifiedBy>
  <cp:revision>2</cp:revision>
  <dcterms:created xsi:type="dcterms:W3CDTF">2006-08-16T00:00:00Z</dcterms:created>
  <dcterms:modified xsi:type="dcterms:W3CDTF">2022-03-03T09:13:35Z</dcterms:modified>
</cp:coreProperties>
</file>