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embeddedFontLst>
    <p:embeddedFont>
      <p:font typeface="Calibri" pitchFamily="34" charset="0"/>
      <p:regular r:id="rId29"/>
      <p:bold r:id="rId30"/>
      <p:italic r:id="rId31"/>
      <p:boldItalic r:id="rId32"/>
    </p:embeddedFont>
    <p:embeddedFont>
      <p:font typeface="EB Garamond" charset="0"/>
      <p:bold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2" d="100"/>
          <a:sy n="72" d="100"/>
        </p:scale>
        <p:origin x="-40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9555081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panose="020F0502020204030204"/>
              <a:buNone/>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3" name="Google Shape;21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panose="020F0502020204030204"/>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panose="020F0502020204030204"/>
              <a:buNone/>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9" name="Google Shape;21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panose="020F0502020204030204"/>
              <a:buNone/>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2" name="Google Shape;2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panose="020F0502020204030204"/>
              <a:buNone/>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 name="Google Shape;23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panose="020F0502020204030204"/>
              <a:buNone/>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5" name="Google Shape;2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panose="020F0502020204030204"/>
              <a:buNone/>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panose="020F0502020204030204"/>
              <a:buNone/>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5" name="Google Shape;26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panose="020F0502020204030204"/>
              <a:buNone/>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2" name="Google Shape;27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panose="020F0502020204030204"/>
              <a:buNone/>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9" name="Google Shape;27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ed8d461ed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ed8d461ed0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ed8d461ed0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panose="020B0604020202020204"/>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2"/>
        <p:cNvGrpSpPr/>
        <p:nvPr/>
      </p:nvGrpSpPr>
      <p:grpSpPr>
        <a:xfrm>
          <a:off x="0" y="0"/>
          <a:ext cx="0" cy="0"/>
          <a:chOff x="0" y="0"/>
          <a:chExt cx="0" cy="0"/>
        </a:xfrm>
      </p:grpSpPr>
      <p:sp>
        <p:nvSpPr>
          <p:cNvPr id="93" name="Google Shape;9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5" name="Google Shape;9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6"/>
          <p:cNvSpPr>
            <a:spLocks noGrp="1"/>
          </p:cNvSpPr>
          <p:nvPr>
            <p:ph type="pic" idx="2"/>
          </p:nvPr>
        </p:nvSpPr>
        <p:spPr>
          <a:xfrm>
            <a:off x="5183188" y="987425"/>
            <a:ext cx="6172200" cy="4873625"/>
          </a:xfrm>
          <a:prstGeom prst="rect">
            <a:avLst/>
          </a:prstGeom>
          <a:noFill/>
          <a:ln>
            <a:noFill/>
          </a:ln>
        </p:spPr>
      </p:sp>
      <p:sp>
        <p:nvSpPr>
          <p:cNvPr id="69" name="Google Shape;69;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pic>
        <p:nvPicPr>
          <p:cNvPr id="15" name="Google Shape;15;p25"/>
          <p:cNvPicPr preferRelativeResize="0"/>
          <p:nvPr/>
        </p:nvPicPr>
        <p:blipFill rotWithShape="1">
          <a:blip r:embed="rId13"/>
          <a:srcRect/>
          <a:stretch>
            <a:fillRect/>
          </a:stretch>
        </p:blipFill>
        <p:spPr>
          <a:xfrm>
            <a:off x="10614581" y="5429960"/>
            <a:ext cx="1577419" cy="18527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5"/>
        <p:cNvGrpSpPr/>
        <p:nvPr/>
      </p:nvGrpSpPr>
      <p:grpSpPr>
        <a:xfrm>
          <a:off x="0" y="0"/>
          <a:ext cx="0" cy="0"/>
          <a:chOff x="0" y="0"/>
          <a:chExt cx="0" cy="0"/>
        </a:xfrm>
      </p:grpSpPr>
      <p:sp>
        <p:nvSpPr>
          <p:cNvPr id="86" name="Google Shape;8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lt1"/>
              </a:buClr>
              <a:buSzPts val="1800"/>
              <a:buFont typeface="Arial" panose="020B0604020202020204"/>
              <a:buChar char="•"/>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lt1"/>
              </a:buClr>
              <a:buSzPts val="1800"/>
              <a:buFont typeface="Arial" panose="020B0604020202020204"/>
              <a:buChar char="•"/>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lt1"/>
              </a:buClr>
              <a:buSzPts val="1800"/>
              <a:buFont typeface="Arial" panose="020B0604020202020204"/>
              <a:buChar char="•"/>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lt1"/>
              </a:buClr>
              <a:buSzPts val="1800"/>
              <a:buFont typeface="Arial" panose="020B0604020202020204"/>
              <a:buChar char="•"/>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lt1"/>
              </a:buClr>
              <a:buSzPts val="1800"/>
              <a:buFont typeface="Arial" panose="020B0604020202020204"/>
              <a:buChar char="•"/>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lt1"/>
              </a:buClr>
              <a:buSzPts val="1800"/>
              <a:buFont typeface="Arial" panose="020B0604020202020204"/>
              <a:buChar char="•"/>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8" name="Google Shape;8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9" name="Google Shape;8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0" name="Google Shape;9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pic>
        <p:nvPicPr>
          <p:cNvPr id="91" name="Google Shape;91;p27"/>
          <p:cNvPicPr preferRelativeResize="0"/>
          <p:nvPr/>
        </p:nvPicPr>
        <p:blipFill rotWithShape="1">
          <a:blip r:embed="rId3"/>
          <a:srcRect/>
          <a:stretch>
            <a:fillRect/>
          </a:stretch>
        </p:blipFill>
        <p:spPr>
          <a:xfrm>
            <a:off x="10614581" y="5429960"/>
            <a:ext cx="1577419" cy="18527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
          <p:cNvSpPr/>
          <p:nvPr/>
        </p:nvSpPr>
        <p:spPr>
          <a:xfrm>
            <a:off x="462058" y="450221"/>
            <a:ext cx="11272742" cy="3918123"/>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03" name="Google Shape;103;p1"/>
          <p:cNvSpPr txBox="1">
            <a:spLocks noGrp="1"/>
          </p:cNvSpPr>
          <p:nvPr>
            <p:ph type="ctrTitle"/>
          </p:nvPr>
        </p:nvSpPr>
        <p:spPr>
          <a:xfrm>
            <a:off x="1100669" y="1097339"/>
            <a:ext cx="10011831" cy="262388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600"/>
              <a:buFont typeface="Arial" panose="020B0604020202020204"/>
              <a:buNone/>
            </a:pPr>
            <a:r>
              <a:rPr lang="en-US" sz="4600" b="1">
                <a:solidFill>
                  <a:srgbClr val="FFFFFF"/>
                </a:solidFill>
                <a:latin typeface="Arial" panose="020B0604020202020204"/>
                <a:ea typeface="Arial" panose="020B0604020202020204"/>
                <a:cs typeface="Arial" panose="020B0604020202020204"/>
                <a:sym typeface="Arial" panose="020B0604020202020204"/>
              </a:rPr>
              <a:t>UNIT 2: </a:t>
            </a:r>
            <a:br>
              <a:rPr lang="en-US" sz="4600" b="1">
                <a:solidFill>
                  <a:srgbClr val="FFFFFF"/>
                </a:solidFill>
                <a:latin typeface="Arial" panose="020B0604020202020204"/>
                <a:ea typeface="Arial" panose="020B0604020202020204"/>
                <a:cs typeface="Arial" panose="020B0604020202020204"/>
                <a:sym typeface="Arial" panose="020B0604020202020204"/>
              </a:rPr>
            </a:br>
            <a:r>
              <a:rPr lang="en-US" sz="4600" b="1">
                <a:solidFill>
                  <a:srgbClr val="FFFFFF"/>
                </a:solidFill>
                <a:latin typeface="Arial" panose="020B0604020202020204"/>
                <a:ea typeface="Arial" panose="020B0604020202020204"/>
                <a:cs typeface="Arial" panose="020B0604020202020204"/>
                <a:sym typeface="Arial" panose="020B0604020202020204"/>
              </a:rPr>
              <a:t>Using Teaching and Learning Management Systems for Remote Learning</a:t>
            </a:r>
            <a:endParaRPr sz="4600" b="1">
              <a:solidFill>
                <a:srgbClr val="FFFFFF"/>
              </a:solidFill>
              <a:latin typeface="Arial" panose="020B0604020202020204"/>
              <a:ea typeface="Arial" panose="020B0604020202020204"/>
              <a:cs typeface="Arial" panose="020B0604020202020204"/>
              <a:sym typeface="Arial" panose="020B0604020202020204"/>
            </a:endParaRPr>
          </a:p>
        </p:txBody>
      </p:sp>
      <p:sp>
        <p:nvSpPr>
          <p:cNvPr id="104" name="Google Shape;104;p1"/>
          <p:cNvSpPr/>
          <p:nvPr/>
        </p:nvSpPr>
        <p:spPr>
          <a:xfrm>
            <a:off x="457200" y="4517136"/>
            <a:ext cx="2112264" cy="1892808"/>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05" name="Google Shape;105;p1"/>
          <p:cNvSpPr/>
          <p:nvPr/>
        </p:nvSpPr>
        <p:spPr>
          <a:xfrm>
            <a:off x="2733989" y="4521269"/>
            <a:ext cx="6720830" cy="1877811"/>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06" name="Google Shape;106;p1"/>
          <p:cNvSpPr txBox="1">
            <a:spLocks noGrp="1"/>
          </p:cNvSpPr>
          <p:nvPr>
            <p:ph type="subTitle" idx="1"/>
          </p:nvPr>
        </p:nvSpPr>
        <p:spPr>
          <a:xfrm>
            <a:off x="2737329" y="4843002"/>
            <a:ext cx="6724132" cy="123434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C0C0C"/>
              </a:buClr>
              <a:buSzPts val="2600"/>
              <a:buNone/>
            </a:pPr>
            <a:r>
              <a:rPr lang="en-US" sz="2600">
                <a:solidFill>
                  <a:srgbClr val="0C0C0C"/>
                </a:solidFill>
                <a:latin typeface="Times New Roman" panose="02020603050405020304"/>
                <a:ea typeface="Times New Roman" panose="02020603050405020304"/>
                <a:cs typeface="Times New Roman" panose="02020603050405020304"/>
                <a:sym typeface="Times New Roman" panose="02020603050405020304"/>
              </a:rPr>
              <a:t>Facilitators: </a:t>
            </a:r>
            <a:endParaRPr sz="2600" b="1">
              <a:solidFill>
                <a:srgbClr val="0C0C0C"/>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07" name="Google Shape;107;p1"/>
          <p:cNvSpPr/>
          <p:nvPr/>
        </p:nvSpPr>
        <p:spPr>
          <a:xfrm>
            <a:off x="9619345" y="4521270"/>
            <a:ext cx="2115455" cy="1890204"/>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9"/>
              </a:buClr>
              <a:buSzPts val="4400"/>
              <a:buFont typeface="EB Garamond"/>
              <a:buNone/>
            </a:pPr>
            <a:r>
              <a:rPr lang="en-US" b="1">
                <a:solidFill>
                  <a:srgbClr val="000099"/>
                </a:solidFill>
                <a:latin typeface="EB Garamond"/>
                <a:ea typeface="EB Garamond"/>
                <a:cs typeface="EB Garamond"/>
                <a:sym typeface="EB Garamond"/>
              </a:rPr>
              <a:t>How to join a Google classroom - cont’d</a:t>
            </a:r>
          </a:p>
        </p:txBody>
      </p:sp>
      <p:sp>
        <p:nvSpPr>
          <p:cNvPr id="195" name="Google Shape;195;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latin typeface="EB Garamond"/>
                <a:ea typeface="EB Garamond"/>
                <a:cs typeface="EB Garamond"/>
                <a:sym typeface="EB Garamond"/>
              </a:rPr>
              <a:t>Click on the google classroom icon, then click the </a:t>
            </a:r>
            <a:r>
              <a:rPr lang="en-US" sz="3600" b="1">
                <a:latin typeface="EB Garamond"/>
                <a:ea typeface="EB Garamond"/>
                <a:cs typeface="EB Garamond"/>
                <a:sym typeface="EB Garamond"/>
              </a:rPr>
              <a:t>+</a:t>
            </a:r>
            <a:r>
              <a:rPr lang="en-US" b="1">
                <a:latin typeface="EB Garamond"/>
                <a:ea typeface="EB Garamond"/>
                <a:cs typeface="EB Garamond"/>
                <a:sym typeface="EB Garamond"/>
              </a:rPr>
              <a:t> icon an select join class</a:t>
            </a:r>
            <a:endParaRPr b="1">
              <a:latin typeface="EB Garamond"/>
              <a:ea typeface="EB Garamond"/>
              <a:cs typeface="EB Garamond"/>
              <a:sym typeface="EB Garamond"/>
            </a:endParaRPr>
          </a:p>
        </p:txBody>
      </p:sp>
      <p:pic>
        <p:nvPicPr>
          <p:cNvPr id="196" name="Google Shape;196;p9"/>
          <p:cNvPicPr preferRelativeResize="0"/>
          <p:nvPr/>
        </p:nvPicPr>
        <p:blipFill rotWithShape="1">
          <a:blip r:embed="rId3"/>
          <a:srcRect/>
          <a:stretch>
            <a:fillRect/>
          </a:stretch>
        </p:blipFill>
        <p:spPr>
          <a:xfrm>
            <a:off x="1193524" y="2716364"/>
            <a:ext cx="9486900" cy="34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EB Garamond"/>
              <a:buNone/>
            </a:pPr>
            <a:r>
              <a:rPr lang="en-US" b="1">
                <a:latin typeface="EB Garamond"/>
                <a:ea typeface="EB Garamond"/>
                <a:cs typeface="EB Garamond"/>
                <a:sym typeface="EB Garamond"/>
              </a:rPr>
              <a:t>Enter the class code to join</a:t>
            </a:r>
            <a:endParaRPr b="1">
              <a:latin typeface="EB Garamond"/>
              <a:ea typeface="EB Garamond"/>
              <a:cs typeface="EB Garamond"/>
              <a:sym typeface="EB Garamond"/>
            </a:endParaRPr>
          </a:p>
        </p:txBody>
      </p:sp>
      <p:sp>
        <p:nvSpPr>
          <p:cNvPr id="202" name="Google Shape;202;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03" name="Google Shape;203;p10"/>
          <p:cNvPicPr preferRelativeResize="0"/>
          <p:nvPr/>
        </p:nvPicPr>
        <p:blipFill rotWithShape="1">
          <a:blip r:embed="rId3"/>
          <a:srcRect/>
          <a:stretch>
            <a:fillRect/>
          </a:stretch>
        </p:blipFill>
        <p:spPr>
          <a:xfrm>
            <a:off x="814812" y="1548142"/>
            <a:ext cx="9288855" cy="4572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panose="020B0604020202020204"/>
              <a:buNone/>
            </a:pPr>
            <a:r>
              <a:rPr lang="en-US">
                <a:latin typeface="Arial" panose="020B0604020202020204"/>
                <a:ea typeface="Arial" panose="020B0604020202020204"/>
                <a:cs typeface="Arial" panose="020B0604020202020204"/>
                <a:sym typeface="Arial" panose="020B0604020202020204"/>
              </a:rPr>
              <a:t>Features of a Google Classroom(Demonstrate)- 30 min</a:t>
            </a:r>
          </a:p>
        </p:txBody>
      </p:sp>
      <p:sp>
        <p:nvSpPr>
          <p:cNvPr id="209" name="Google Shape;209;p11"/>
          <p:cNvSpPr txBox="1">
            <a:spLocks noGrp="1"/>
          </p:cNvSpPr>
          <p:nvPr>
            <p:ph type="body" idx="1"/>
          </p:nvPr>
        </p:nvSpPr>
        <p:spPr>
          <a:xfrm>
            <a:off x="838200" y="1825623"/>
            <a:ext cx="10515600" cy="479245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b="1">
                <a:latin typeface="EB Garamond"/>
                <a:ea typeface="EB Garamond"/>
                <a:cs typeface="EB Garamond"/>
                <a:sym typeface="EB Garamond"/>
              </a:rPr>
              <a:t>Some of the features include</a:t>
            </a:r>
            <a:endParaRPr b="1">
              <a:latin typeface="EB Garamond"/>
              <a:ea typeface="EB Garamond"/>
              <a:cs typeface="EB Garamond"/>
              <a:sym typeface="EB Garamond"/>
            </a:endParaRPr>
          </a:p>
          <a:p>
            <a:pPr marL="228600" lvl="0" indent="-228600" algn="l" rtl="0">
              <a:lnSpc>
                <a:spcPct val="90000"/>
              </a:lnSpc>
              <a:spcBef>
                <a:spcPts val="1000"/>
              </a:spcBef>
              <a:spcAft>
                <a:spcPts val="0"/>
              </a:spcAft>
              <a:buClr>
                <a:srgbClr val="000099"/>
              </a:buClr>
              <a:buSzPct val="100000"/>
              <a:buChar char="•"/>
            </a:pPr>
            <a:r>
              <a:rPr lang="en-US" b="1">
                <a:solidFill>
                  <a:srgbClr val="000099"/>
                </a:solidFill>
                <a:latin typeface="EB Garamond"/>
                <a:ea typeface="EB Garamond"/>
                <a:cs typeface="EB Garamond"/>
                <a:sym typeface="EB Garamond"/>
              </a:rPr>
              <a:t>Stream</a:t>
            </a:r>
            <a:endParaRPr b="1">
              <a:solidFill>
                <a:srgbClr val="000099"/>
              </a:solidFill>
              <a:latin typeface="EB Garamond"/>
              <a:ea typeface="EB Garamond"/>
              <a:cs typeface="EB Garamond"/>
              <a:sym typeface="EB Garamond"/>
            </a:endParaRPr>
          </a:p>
          <a:p>
            <a:pPr marL="685800" lvl="1" indent="-228600" algn="l" rtl="0">
              <a:lnSpc>
                <a:spcPct val="90000"/>
              </a:lnSpc>
              <a:spcBef>
                <a:spcPts val="500"/>
              </a:spcBef>
              <a:spcAft>
                <a:spcPts val="0"/>
              </a:spcAft>
              <a:buClr>
                <a:schemeClr val="dk1"/>
              </a:buClr>
              <a:buSzPct val="100000"/>
              <a:buFont typeface="Noto Sans Symbols"/>
              <a:buChar char="✔"/>
            </a:pPr>
            <a:r>
              <a:rPr lang="en-US" b="1">
                <a:latin typeface="EB Garamond"/>
                <a:ea typeface="EB Garamond"/>
                <a:cs typeface="EB Garamond"/>
                <a:sym typeface="EB Garamond"/>
              </a:rPr>
              <a:t>Under this tab both the teacher and the student can post announcements </a:t>
            </a:r>
            <a:endParaRPr b="1">
              <a:latin typeface="EB Garamond"/>
              <a:ea typeface="EB Garamond"/>
              <a:cs typeface="EB Garamond"/>
              <a:sym typeface="EB Garamond"/>
            </a:endParaRPr>
          </a:p>
          <a:p>
            <a:pPr marL="228600" lvl="0" indent="-228600" algn="l" rtl="0">
              <a:lnSpc>
                <a:spcPct val="90000"/>
              </a:lnSpc>
              <a:spcBef>
                <a:spcPts val="1000"/>
              </a:spcBef>
              <a:spcAft>
                <a:spcPts val="0"/>
              </a:spcAft>
              <a:buClr>
                <a:srgbClr val="000099"/>
              </a:buClr>
              <a:buSzPct val="100000"/>
              <a:buChar char="•"/>
            </a:pPr>
            <a:r>
              <a:rPr lang="en-US" b="1">
                <a:solidFill>
                  <a:srgbClr val="000099"/>
                </a:solidFill>
                <a:latin typeface="EB Garamond"/>
                <a:ea typeface="EB Garamond"/>
                <a:cs typeface="EB Garamond"/>
                <a:sym typeface="EB Garamond"/>
              </a:rPr>
              <a:t>Classwork</a:t>
            </a:r>
            <a:endParaRPr b="1">
              <a:solidFill>
                <a:srgbClr val="000099"/>
              </a:solidFill>
              <a:latin typeface="EB Garamond"/>
              <a:ea typeface="EB Garamond"/>
              <a:cs typeface="EB Garamond"/>
              <a:sym typeface="EB Garamond"/>
            </a:endParaRPr>
          </a:p>
          <a:p>
            <a:pPr marL="685800" lvl="1" indent="-228600" algn="l" rtl="0">
              <a:lnSpc>
                <a:spcPct val="90000"/>
              </a:lnSpc>
              <a:spcBef>
                <a:spcPts val="500"/>
              </a:spcBef>
              <a:spcAft>
                <a:spcPts val="0"/>
              </a:spcAft>
              <a:buClr>
                <a:schemeClr val="dk1"/>
              </a:buClr>
              <a:buSzPct val="100000"/>
              <a:buFont typeface="Noto Sans Symbols"/>
              <a:buChar char="✔"/>
            </a:pPr>
            <a:r>
              <a:rPr lang="en-US" b="1">
                <a:latin typeface="EB Garamond"/>
                <a:ea typeface="EB Garamond"/>
                <a:cs typeface="EB Garamond"/>
                <a:sym typeface="EB Garamond"/>
              </a:rPr>
              <a:t>This tab enables you to post assignments and learning content. </a:t>
            </a:r>
            <a:endParaRPr b="1">
              <a:latin typeface="EB Garamond"/>
              <a:ea typeface="EB Garamond"/>
              <a:cs typeface="EB Garamond"/>
              <a:sym typeface="EB Garamond"/>
            </a:endParaRPr>
          </a:p>
          <a:p>
            <a:pPr marL="685800" lvl="1" indent="-228600" algn="l" rtl="0">
              <a:lnSpc>
                <a:spcPct val="90000"/>
              </a:lnSpc>
              <a:spcBef>
                <a:spcPts val="500"/>
              </a:spcBef>
              <a:spcAft>
                <a:spcPts val="0"/>
              </a:spcAft>
              <a:buClr>
                <a:schemeClr val="dk1"/>
              </a:buClr>
              <a:buSzPct val="100000"/>
              <a:buFont typeface="Noto Sans Symbols"/>
              <a:buChar char="✔"/>
            </a:pPr>
            <a:r>
              <a:rPr lang="en-US" b="1">
                <a:latin typeface="EB Garamond"/>
                <a:ea typeface="EB Garamond"/>
                <a:cs typeface="EB Garamond"/>
                <a:sym typeface="EB Garamond"/>
              </a:rPr>
              <a:t>It helps the teacher allocate marks to various tasks, as well as schedule the assignments</a:t>
            </a:r>
            <a:endParaRPr b="1">
              <a:latin typeface="EB Garamond"/>
              <a:ea typeface="EB Garamond"/>
              <a:cs typeface="EB Garamond"/>
              <a:sym typeface="EB Garamond"/>
            </a:endParaRPr>
          </a:p>
          <a:p>
            <a:pPr marL="228600" lvl="1" indent="-228600" algn="l" rtl="0">
              <a:lnSpc>
                <a:spcPct val="90000"/>
              </a:lnSpc>
              <a:spcBef>
                <a:spcPts val="1000"/>
              </a:spcBef>
              <a:spcAft>
                <a:spcPts val="0"/>
              </a:spcAft>
              <a:buClr>
                <a:srgbClr val="000099"/>
              </a:buClr>
              <a:buSzPct val="100000"/>
              <a:buChar char="•"/>
            </a:pPr>
            <a:r>
              <a:rPr lang="en-US" b="1">
                <a:solidFill>
                  <a:srgbClr val="000099"/>
                </a:solidFill>
                <a:latin typeface="EB Garamond"/>
                <a:ea typeface="EB Garamond"/>
                <a:cs typeface="EB Garamond"/>
                <a:sym typeface="EB Garamond"/>
              </a:rPr>
              <a:t>People</a:t>
            </a:r>
            <a:r>
              <a:rPr lang="en-US" b="1">
                <a:latin typeface="EB Garamond"/>
                <a:ea typeface="EB Garamond"/>
                <a:cs typeface="EB Garamond"/>
                <a:sym typeface="EB Garamond"/>
              </a:rPr>
              <a:t> </a:t>
            </a:r>
            <a:endParaRPr b="1">
              <a:latin typeface="EB Garamond"/>
              <a:ea typeface="EB Garamond"/>
              <a:cs typeface="EB Garamond"/>
              <a:sym typeface="EB Garamond"/>
            </a:endParaRPr>
          </a:p>
          <a:p>
            <a:pPr marL="800100" lvl="2" indent="-342900" algn="l" rtl="0">
              <a:lnSpc>
                <a:spcPct val="90000"/>
              </a:lnSpc>
              <a:spcBef>
                <a:spcPts val="1000"/>
              </a:spcBef>
              <a:spcAft>
                <a:spcPts val="0"/>
              </a:spcAft>
              <a:buClr>
                <a:schemeClr val="dk1"/>
              </a:buClr>
              <a:buSzPct val="100000"/>
              <a:buFont typeface="Noto Sans Symbols"/>
              <a:buChar char="✔"/>
            </a:pPr>
            <a:r>
              <a:rPr lang="en-US" b="1">
                <a:latin typeface="EB Garamond"/>
                <a:ea typeface="EB Garamond"/>
                <a:cs typeface="EB Garamond"/>
                <a:sym typeface="EB Garamond"/>
              </a:rPr>
              <a:t>You can add or remove students as well a invite teachers to the class using this tab (as a teacher)</a:t>
            </a:r>
            <a:endParaRPr b="1">
              <a:latin typeface="EB Garamond"/>
              <a:ea typeface="EB Garamond"/>
              <a:cs typeface="EB Garamond"/>
              <a:sym typeface="EB Garamond"/>
            </a:endParaRPr>
          </a:p>
          <a:p>
            <a:pPr marL="685800" lvl="1" indent="-228600" algn="l" rtl="0">
              <a:lnSpc>
                <a:spcPct val="90000"/>
              </a:lnSpc>
              <a:spcBef>
                <a:spcPts val="500"/>
              </a:spcBef>
              <a:spcAft>
                <a:spcPts val="0"/>
              </a:spcAft>
              <a:buClr>
                <a:schemeClr val="dk1"/>
              </a:buClr>
              <a:buSzPct val="100000"/>
              <a:buFont typeface="Noto Sans Symbols"/>
              <a:buChar char="✔"/>
            </a:pPr>
            <a:r>
              <a:rPr lang="en-US" b="1">
                <a:latin typeface="EB Garamond"/>
                <a:ea typeface="EB Garamond"/>
                <a:cs typeface="EB Garamond"/>
                <a:sym typeface="EB Garamond"/>
              </a:rPr>
              <a:t>You are able to see the teachers and other classmates in class ( when you are a student).</a:t>
            </a:r>
            <a:endParaRPr b="1">
              <a:latin typeface="EB Garamond"/>
              <a:ea typeface="EB Garamond"/>
              <a:cs typeface="EB Garamond"/>
              <a:sym typeface="EB Garamond"/>
            </a:endParaRPr>
          </a:p>
          <a:p>
            <a:pPr marL="685800" lvl="1" indent="-228600" algn="l" rtl="0">
              <a:lnSpc>
                <a:spcPct val="90000"/>
              </a:lnSpc>
              <a:spcBef>
                <a:spcPts val="500"/>
              </a:spcBef>
              <a:spcAft>
                <a:spcPts val="0"/>
              </a:spcAft>
              <a:buClr>
                <a:schemeClr val="dk1"/>
              </a:buClr>
              <a:buSzPct val="100000"/>
              <a:buFont typeface="Noto Sans Symbols"/>
              <a:buChar char="✔"/>
            </a:pPr>
            <a:r>
              <a:rPr lang="en-US" b="1">
                <a:latin typeface="EB Garamond"/>
                <a:ea typeface="EB Garamond"/>
                <a:cs typeface="EB Garamond"/>
                <a:sym typeface="EB Garamond"/>
              </a:rPr>
              <a:t>It also provides an option for  the  teacher to email, remove or mute students. </a:t>
            </a:r>
            <a:endParaRPr b="1">
              <a:latin typeface="EB Garamond"/>
              <a:ea typeface="EB Garamond"/>
              <a:cs typeface="EB Garamond"/>
              <a:sym typeface="EB Garamond"/>
            </a:endParaRPr>
          </a:p>
          <a:p>
            <a:pPr marL="228600" lvl="0" indent="-228600" algn="l" rtl="0">
              <a:lnSpc>
                <a:spcPct val="90000"/>
              </a:lnSpc>
              <a:spcBef>
                <a:spcPts val="1000"/>
              </a:spcBef>
              <a:spcAft>
                <a:spcPts val="0"/>
              </a:spcAft>
              <a:buClr>
                <a:srgbClr val="000099"/>
              </a:buClr>
              <a:buSzPct val="100000"/>
              <a:buChar char="•"/>
            </a:pPr>
            <a:r>
              <a:rPr lang="en-US" b="1">
                <a:solidFill>
                  <a:srgbClr val="000099"/>
                </a:solidFill>
                <a:latin typeface="EB Garamond"/>
                <a:ea typeface="EB Garamond"/>
                <a:cs typeface="EB Garamond"/>
                <a:sym typeface="EB Garamond"/>
              </a:rPr>
              <a:t>Grade</a:t>
            </a:r>
            <a:r>
              <a:rPr lang="en-US" b="1">
                <a:latin typeface="EB Garamond"/>
                <a:ea typeface="EB Garamond"/>
                <a:cs typeface="EB Garamond"/>
                <a:sym typeface="EB Garamond"/>
              </a:rPr>
              <a:t> </a:t>
            </a:r>
            <a:endParaRPr b="1">
              <a:latin typeface="EB Garamond"/>
              <a:ea typeface="EB Garamond"/>
              <a:cs typeface="EB Garamond"/>
              <a:sym typeface="EB Garamond"/>
            </a:endParaRPr>
          </a:p>
          <a:p>
            <a:pPr marL="685800" lvl="1" indent="-228600" algn="l" rtl="0">
              <a:lnSpc>
                <a:spcPct val="90000"/>
              </a:lnSpc>
              <a:spcBef>
                <a:spcPts val="500"/>
              </a:spcBef>
              <a:spcAft>
                <a:spcPts val="0"/>
              </a:spcAft>
              <a:buClr>
                <a:schemeClr val="dk1"/>
              </a:buClr>
              <a:buSzPct val="100000"/>
              <a:buFont typeface="Noto Sans Symbols"/>
              <a:buChar char="✔"/>
            </a:pPr>
            <a:r>
              <a:rPr lang="en-US" b="1">
                <a:latin typeface="EB Garamond"/>
                <a:ea typeface="EB Garamond"/>
                <a:cs typeface="EB Garamond"/>
                <a:sym typeface="EB Garamond"/>
              </a:rPr>
              <a:t>The grades or marks awarded to students are displayed under this tab</a:t>
            </a:r>
            <a:endParaRPr b="1">
              <a:latin typeface="EB Garamond"/>
              <a:ea typeface="EB Garamond"/>
              <a:cs typeface="EB Garamond"/>
              <a:sym typeface="EB 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99"/>
              </a:buClr>
              <a:buSzPts val="4400"/>
              <a:buFont typeface="Arial" panose="020B0604020202020204"/>
              <a:buNone/>
            </a:pPr>
            <a:r>
              <a:rPr lang="en-US" b="1">
                <a:solidFill>
                  <a:srgbClr val="000099"/>
                </a:solidFill>
                <a:latin typeface="EB Garamond"/>
                <a:ea typeface="EB Garamond"/>
                <a:cs typeface="EB Garamond"/>
                <a:sym typeface="EB Garamond"/>
              </a:rPr>
              <a:t>Viewing Classwork/tasks</a:t>
            </a:r>
            <a:endParaRPr b="1">
              <a:solidFill>
                <a:srgbClr val="000099"/>
              </a:solidFill>
              <a:latin typeface="EB Garamond"/>
              <a:ea typeface="EB Garamond"/>
              <a:cs typeface="EB Garamond"/>
              <a:sym typeface="EB Garamond"/>
            </a:endParaRPr>
          </a:p>
        </p:txBody>
      </p:sp>
      <p:sp>
        <p:nvSpPr>
          <p:cNvPr id="216" name="Google Shape;216;p12"/>
          <p:cNvSpPr txBox="1">
            <a:spLocks noGrp="1"/>
          </p:cNvSpPr>
          <p:nvPr>
            <p:ph type="body" idx="1"/>
          </p:nvPr>
        </p:nvSpPr>
        <p:spPr>
          <a:xfrm>
            <a:off x="609600" y="1600200"/>
            <a:ext cx="10972800" cy="4648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4000"/>
              <a:buChar char="•"/>
            </a:pPr>
            <a:r>
              <a:rPr lang="en-US" sz="4000" b="1">
                <a:latin typeface="EB Garamond"/>
                <a:ea typeface="EB Garamond"/>
                <a:cs typeface="EB Garamond"/>
                <a:sym typeface="EB Garamond"/>
              </a:rPr>
              <a:t>Click on the classwork tab</a:t>
            </a:r>
            <a:endParaRPr b="1">
              <a:latin typeface="EB Garamond"/>
              <a:ea typeface="EB Garamond"/>
              <a:cs typeface="EB Garamond"/>
              <a:sym typeface="EB Garamond"/>
            </a:endParaRPr>
          </a:p>
          <a:p>
            <a:pPr marL="342900" lvl="0" indent="-342900" algn="l" rtl="0">
              <a:lnSpc>
                <a:spcPct val="90000"/>
              </a:lnSpc>
              <a:spcBef>
                <a:spcPts val="800"/>
              </a:spcBef>
              <a:spcAft>
                <a:spcPts val="0"/>
              </a:spcAft>
              <a:buClr>
                <a:schemeClr val="dk1"/>
              </a:buClr>
              <a:buSzPts val="4000"/>
              <a:buChar char="•"/>
            </a:pPr>
            <a:r>
              <a:rPr lang="en-US" sz="4000" b="1">
                <a:latin typeface="EB Garamond"/>
                <a:ea typeface="EB Garamond"/>
                <a:cs typeface="EB Garamond"/>
                <a:sym typeface="EB Garamond"/>
              </a:rPr>
              <a:t>Then click on various tasks – </a:t>
            </a:r>
            <a:r>
              <a:rPr lang="en-US" sz="4000" b="1" i="1">
                <a:latin typeface="EB Garamond"/>
                <a:ea typeface="EB Garamond"/>
                <a:cs typeface="EB Garamond"/>
                <a:sym typeface="EB Garamond"/>
              </a:rPr>
              <a:t>Assignments, questions and reading materials;</a:t>
            </a:r>
            <a:r>
              <a:rPr lang="en-US" sz="4000" b="1">
                <a:latin typeface="EB Garamond"/>
                <a:ea typeface="EB Garamond"/>
                <a:cs typeface="EB Garamond"/>
                <a:sym typeface="EB Garamond"/>
              </a:rPr>
              <a:t> kindly respond to them</a:t>
            </a:r>
            <a:endParaRPr b="1">
              <a:latin typeface="EB Garamond"/>
              <a:ea typeface="EB Garamond"/>
              <a:cs typeface="EB Garamond"/>
              <a:sym typeface="EB Garamond"/>
            </a:endParaRPr>
          </a:p>
          <a:p>
            <a:pPr marL="342900" lvl="0" indent="-342900" algn="l" rtl="0">
              <a:lnSpc>
                <a:spcPct val="90000"/>
              </a:lnSpc>
              <a:spcBef>
                <a:spcPts val="800"/>
              </a:spcBef>
              <a:spcAft>
                <a:spcPts val="0"/>
              </a:spcAft>
              <a:buClr>
                <a:schemeClr val="dk1"/>
              </a:buClr>
              <a:buSzPts val="4000"/>
              <a:buChar char="•"/>
            </a:pPr>
            <a:r>
              <a:rPr lang="en-US" sz="4000" b="1">
                <a:latin typeface="EB Garamond"/>
                <a:ea typeface="EB Garamond"/>
                <a:cs typeface="EB Garamond"/>
                <a:sym typeface="EB Garamond"/>
              </a:rPr>
              <a:t>Lets walk through </a:t>
            </a:r>
            <a:r>
              <a:rPr lang="en-US" sz="4000" b="1" i="1">
                <a:solidFill>
                  <a:srgbClr val="000099"/>
                </a:solidFill>
                <a:latin typeface="EB Garamond"/>
                <a:ea typeface="EB Garamond"/>
                <a:cs typeface="EB Garamond"/>
                <a:sym typeface="EB Garamond"/>
              </a:rPr>
              <a:t>the various options in the platform</a:t>
            </a:r>
            <a:endParaRPr sz="4000" b="1" i="1">
              <a:solidFill>
                <a:srgbClr val="000099"/>
              </a:solidFill>
              <a:latin typeface="EB Garamond"/>
              <a:ea typeface="EB Garamond"/>
              <a:cs typeface="EB Garamond"/>
              <a:sym typeface="EB 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panose="020B0604020202020204"/>
              <a:buNone/>
            </a:pPr>
            <a:r>
              <a:rPr lang="en-US" sz="4800" b="1">
                <a:latin typeface="EB Garamond"/>
                <a:ea typeface="EB Garamond"/>
                <a:cs typeface="EB Garamond"/>
                <a:sym typeface="EB Garamond"/>
              </a:rPr>
              <a:t>Responding to tasks</a:t>
            </a:r>
            <a:endParaRPr sz="4800" b="1">
              <a:latin typeface="EB Garamond"/>
              <a:ea typeface="EB Garamond"/>
              <a:cs typeface="EB Garamond"/>
              <a:sym typeface="EB Garamond"/>
            </a:endParaRPr>
          </a:p>
        </p:txBody>
      </p:sp>
      <p:sp>
        <p:nvSpPr>
          <p:cNvPr id="222" name="Google Shape;222;p1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sz="3600" b="1">
                <a:latin typeface="EB Garamond"/>
                <a:ea typeface="EB Garamond"/>
                <a:cs typeface="EB Garamond"/>
                <a:sym typeface="EB Garamond"/>
              </a:rPr>
              <a:t>Under classwork tab click on any activity  to view e.g. activity 1. You will see </a:t>
            </a:r>
            <a:r>
              <a:rPr lang="en-US" sz="3600" b="1" i="1">
                <a:solidFill>
                  <a:srgbClr val="000099"/>
                </a:solidFill>
                <a:latin typeface="EB Garamond"/>
                <a:ea typeface="EB Garamond"/>
                <a:cs typeface="EB Garamond"/>
                <a:sym typeface="EB Garamond"/>
              </a:rPr>
              <a:t>“class comments”</a:t>
            </a:r>
            <a:r>
              <a:rPr lang="en-US" sz="3600" b="1">
                <a:latin typeface="EB Garamond"/>
                <a:ea typeface="EB Garamond"/>
                <a:cs typeface="EB Garamond"/>
                <a:sym typeface="EB Garamond"/>
              </a:rPr>
              <a:t> and on the right </a:t>
            </a:r>
            <a:r>
              <a:rPr lang="en-US" sz="3600" b="1" i="1">
                <a:solidFill>
                  <a:srgbClr val="000099"/>
                </a:solidFill>
                <a:latin typeface="EB Garamond"/>
                <a:ea typeface="EB Garamond"/>
                <a:cs typeface="EB Garamond"/>
                <a:sym typeface="EB Garamond"/>
              </a:rPr>
              <a:t>“your work”.</a:t>
            </a:r>
            <a:endParaRPr sz="3600" b="1">
              <a:latin typeface="EB Garamond"/>
              <a:ea typeface="EB Garamond"/>
              <a:cs typeface="EB Garamond"/>
              <a:sym typeface="EB Garamond"/>
            </a:endParaRPr>
          </a:p>
          <a:p>
            <a:pPr marL="342900" lvl="0" indent="-342900" algn="l" rtl="0">
              <a:lnSpc>
                <a:spcPct val="90000"/>
              </a:lnSpc>
              <a:spcBef>
                <a:spcPts val="640"/>
              </a:spcBef>
              <a:spcAft>
                <a:spcPts val="0"/>
              </a:spcAft>
              <a:buClr>
                <a:schemeClr val="dk1"/>
              </a:buClr>
              <a:buSzPts val="3200"/>
              <a:buChar char="•"/>
            </a:pPr>
            <a:r>
              <a:rPr lang="en-US" sz="3600" b="1">
                <a:latin typeface="EB Garamond"/>
                <a:ea typeface="EB Garamond"/>
                <a:cs typeface="EB Garamond"/>
                <a:sym typeface="EB Garamond"/>
              </a:rPr>
              <a:t>You are expected to post your work under </a:t>
            </a:r>
            <a:r>
              <a:rPr lang="en-US" sz="3600" b="1" i="1">
                <a:solidFill>
                  <a:srgbClr val="000099"/>
                </a:solidFill>
                <a:latin typeface="EB Garamond"/>
                <a:ea typeface="EB Garamond"/>
                <a:cs typeface="EB Garamond"/>
                <a:sym typeface="EB Garamond"/>
              </a:rPr>
              <a:t>“your work”</a:t>
            </a:r>
            <a:r>
              <a:rPr lang="en-US" sz="3600" b="1">
                <a:latin typeface="EB Garamond"/>
                <a:ea typeface="EB Garamond"/>
                <a:cs typeface="EB Garamond"/>
                <a:sym typeface="EB Garamond"/>
              </a:rPr>
              <a:t> section</a:t>
            </a:r>
            <a:endParaRPr sz="3600" b="1">
              <a:latin typeface="EB Garamond"/>
              <a:ea typeface="EB Garamond"/>
              <a:cs typeface="EB Garamond"/>
              <a:sym typeface="EB Garamond"/>
            </a:endParaRPr>
          </a:p>
          <a:p>
            <a:pPr marL="342900" lvl="0" indent="-342900" algn="l" rtl="0">
              <a:lnSpc>
                <a:spcPct val="90000"/>
              </a:lnSpc>
              <a:spcBef>
                <a:spcPts val="640"/>
              </a:spcBef>
              <a:spcAft>
                <a:spcPts val="0"/>
              </a:spcAft>
              <a:buClr>
                <a:schemeClr val="dk1"/>
              </a:buClr>
              <a:buSzPts val="3200"/>
              <a:buChar char="•"/>
            </a:pPr>
            <a:r>
              <a:rPr lang="en-US" sz="3600" b="1">
                <a:latin typeface="EB Garamond"/>
                <a:ea typeface="EB Garamond"/>
                <a:cs typeface="EB Garamond"/>
                <a:sym typeface="EB Garamond"/>
              </a:rPr>
              <a:t>You can post a private comment here or click on </a:t>
            </a:r>
            <a:r>
              <a:rPr lang="en-US" sz="3600" b="1" i="1">
                <a:solidFill>
                  <a:srgbClr val="006600"/>
                </a:solidFill>
                <a:latin typeface="EB Garamond"/>
                <a:ea typeface="EB Garamond"/>
                <a:cs typeface="EB Garamond"/>
                <a:sym typeface="EB Garamond"/>
              </a:rPr>
              <a:t>“+ Add or Create”  </a:t>
            </a:r>
            <a:r>
              <a:rPr lang="en-US" sz="3600" b="1">
                <a:latin typeface="EB Garamond"/>
                <a:ea typeface="EB Garamond"/>
                <a:cs typeface="EB Garamond"/>
                <a:sym typeface="EB Garamond"/>
              </a:rPr>
              <a:t>icon to get 7 options to use for your answer</a:t>
            </a:r>
            <a:endParaRPr sz="3600" b="1">
              <a:latin typeface="EB Garamond"/>
              <a:ea typeface="EB Garamond"/>
              <a:cs typeface="EB Garamond"/>
              <a:sym typeface="EB 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EB Garamond"/>
              <a:buNone/>
            </a:pPr>
            <a:r>
              <a:rPr lang="en-US" sz="4800" b="1">
                <a:latin typeface="EB Garamond"/>
                <a:ea typeface="EB Garamond"/>
                <a:cs typeface="EB Garamond"/>
                <a:sym typeface="EB Garamond"/>
              </a:rPr>
              <a:t>Responding to tasks</a:t>
            </a:r>
            <a:endParaRPr sz="4800" b="1">
              <a:latin typeface="EB Garamond"/>
              <a:ea typeface="EB Garamond"/>
              <a:cs typeface="EB Garamond"/>
              <a:sym typeface="EB Garamond"/>
            </a:endParaRPr>
          </a:p>
        </p:txBody>
      </p:sp>
      <p:pic>
        <p:nvPicPr>
          <p:cNvPr id="228" name="Google Shape;228;p14"/>
          <p:cNvPicPr preferRelativeResize="0"/>
          <p:nvPr/>
        </p:nvPicPr>
        <p:blipFill rotWithShape="1">
          <a:blip r:embed="rId3"/>
          <a:srcRect/>
          <a:stretch>
            <a:fillRect/>
          </a:stretch>
        </p:blipFill>
        <p:spPr>
          <a:xfrm>
            <a:off x="240146" y="1417639"/>
            <a:ext cx="11693237" cy="4262726"/>
          </a:xfrm>
          <a:prstGeom prst="rect">
            <a:avLst/>
          </a:prstGeom>
          <a:noFill/>
          <a:ln>
            <a:noFill/>
          </a:ln>
        </p:spPr>
      </p:pic>
      <p:pic>
        <p:nvPicPr>
          <p:cNvPr id="229" name="Google Shape;229;p14"/>
          <p:cNvPicPr preferRelativeResize="0"/>
          <p:nvPr/>
        </p:nvPicPr>
        <p:blipFill rotWithShape="1">
          <a:blip r:embed="rId4"/>
          <a:srcRect/>
          <a:stretch>
            <a:fillRect/>
          </a:stretch>
        </p:blipFill>
        <p:spPr>
          <a:xfrm>
            <a:off x="1" y="1381125"/>
            <a:ext cx="12021084" cy="44408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a:spLocks noGrp="1"/>
          </p:cNvSpPr>
          <p:nvPr>
            <p:ph type="title"/>
          </p:nvPr>
        </p:nvSpPr>
        <p:spPr>
          <a:xfrm>
            <a:off x="711200" y="-76200"/>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panose="020B0604020202020204"/>
              <a:buNone/>
            </a:pPr>
            <a:r>
              <a:rPr lang="en-US" sz="4800" b="1">
                <a:latin typeface="EB Garamond"/>
                <a:ea typeface="EB Garamond"/>
                <a:cs typeface="EB Garamond"/>
                <a:sym typeface="EB Garamond"/>
              </a:rPr>
              <a:t>Posting your response</a:t>
            </a:r>
            <a:endParaRPr sz="4800" b="1">
              <a:latin typeface="EB Garamond"/>
              <a:ea typeface="EB Garamond"/>
              <a:cs typeface="EB Garamond"/>
              <a:sym typeface="EB Garamond"/>
            </a:endParaRPr>
          </a:p>
        </p:txBody>
      </p:sp>
      <p:sp>
        <p:nvSpPr>
          <p:cNvPr id="235" name="Google Shape;235;p1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139700" algn="l" rtl="0">
              <a:lnSpc>
                <a:spcPct val="90000"/>
              </a:lnSpc>
              <a:spcBef>
                <a:spcPts val="0"/>
              </a:spcBef>
              <a:spcAft>
                <a:spcPts val="0"/>
              </a:spcAft>
              <a:buClr>
                <a:schemeClr val="dk1"/>
              </a:buClr>
              <a:buSzPts val="3200"/>
              <a:buNone/>
            </a:pPr>
            <a:endParaRPr sz="28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36" name="Google Shape;236;p15"/>
          <p:cNvPicPr preferRelativeResize="0"/>
          <p:nvPr/>
        </p:nvPicPr>
        <p:blipFill rotWithShape="1">
          <a:blip r:embed="rId3"/>
          <a:srcRect/>
          <a:stretch>
            <a:fillRect/>
          </a:stretch>
        </p:blipFill>
        <p:spPr>
          <a:xfrm>
            <a:off x="406400" y="990600"/>
            <a:ext cx="11582399" cy="5867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panose="020B0604020202020204"/>
              <a:buNone/>
            </a:pPr>
            <a:r>
              <a:rPr lang="en-US" sz="4800" b="1">
                <a:latin typeface="EB Garamond"/>
                <a:ea typeface="EB Garamond"/>
                <a:cs typeface="EB Garamond"/>
                <a:sym typeface="EB Garamond"/>
              </a:rPr>
              <a:t>Posting your response</a:t>
            </a:r>
            <a:endParaRPr sz="4800" b="1">
              <a:latin typeface="EB Garamond"/>
              <a:ea typeface="EB Garamond"/>
              <a:cs typeface="EB Garamond"/>
              <a:sym typeface="EB Garamond"/>
            </a:endParaRPr>
          </a:p>
        </p:txBody>
      </p:sp>
      <p:sp>
        <p:nvSpPr>
          <p:cNvPr id="242" name="Google Shape;242;p1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sz="4000" b="1">
                <a:latin typeface="EB Garamond"/>
                <a:ea typeface="EB Garamond"/>
                <a:cs typeface="EB Garamond"/>
                <a:sym typeface="EB Garamond"/>
              </a:rPr>
              <a:t>The options are</a:t>
            </a:r>
            <a:endParaRPr sz="4000" b="1">
              <a:latin typeface="EB Garamond"/>
              <a:ea typeface="EB Garamond"/>
              <a:cs typeface="EB Garamond"/>
              <a:sym typeface="EB Garamond"/>
            </a:endParaRPr>
          </a:p>
          <a:p>
            <a:pPr marL="742950" lvl="1" indent="-285750" algn="l" rtl="0">
              <a:lnSpc>
                <a:spcPct val="90000"/>
              </a:lnSpc>
              <a:spcBef>
                <a:spcPts val="560"/>
              </a:spcBef>
              <a:spcAft>
                <a:spcPts val="0"/>
              </a:spcAft>
              <a:buClr>
                <a:srgbClr val="000099"/>
              </a:buClr>
              <a:buSzPts val="2800"/>
              <a:buChar char="–"/>
            </a:pPr>
            <a:r>
              <a:rPr lang="en-US" sz="3600" b="1">
                <a:solidFill>
                  <a:srgbClr val="000099"/>
                </a:solidFill>
                <a:latin typeface="EB Garamond"/>
                <a:ea typeface="EB Garamond"/>
                <a:cs typeface="EB Garamond"/>
                <a:sym typeface="EB Garamond"/>
              </a:rPr>
              <a:t>Google Drive </a:t>
            </a:r>
            <a:r>
              <a:rPr lang="en-US" sz="3600" b="1">
                <a:latin typeface="EB Garamond"/>
                <a:ea typeface="EB Garamond"/>
                <a:cs typeface="EB Garamond"/>
                <a:sym typeface="EB Garamond"/>
              </a:rPr>
              <a:t>– clicking it takes you to your google drive to select a resource stored there</a:t>
            </a:r>
            <a:endParaRPr sz="3600" b="1">
              <a:latin typeface="EB Garamond"/>
              <a:ea typeface="EB Garamond"/>
              <a:cs typeface="EB Garamond"/>
              <a:sym typeface="EB Garamond"/>
            </a:endParaRPr>
          </a:p>
          <a:p>
            <a:pPr marL="742950" lvl="1" indent="-285750" algn="l" rtl="0">
              <a:lnSpc>
                <a:spcPct val="90000"/>
              </a:lnSpc>
              <a:spcBef>
                <a:spcPts val="560"/>
              </a:spcBef>
              <a:spcAft>
                <a:spcPts val="0"/>
              </a:spcAft>
              <a:buClr>
                <a:srgbClr val="000099"/>
              </a:buClr>
              <a:buSzPts val="2800"/>
              <a:buChar char="–"/>
            </a:pPr>
            <a:r>
              <a:rPr lang="en-US" sz="3600" b="1">
                <a:solidFill>
                  <a:srgbClr val="000099"/>
                </a:solidFill>
                <a:latin typeface="EB Garamond"/>
                <a:ea typeface="EB Garamond"/>
                <a:cs typeface="EB Garamond"/>
                <a:sym typeface="EB Garamond"/>
              </a:rPr>
              <a:t>Link</a:t>
            </a:r>
            <a:r>
              <a:rPr lang="en-US" sz="3600" b="1">
                <a:latin typeface="EB Garamond"/>
                <a:ea typeface="EB Garamond"/>
                <a:cs typeface="EB Garamond"/>
                <a:sym typeface="EB Garamond"/>
              </a:rPr>
              <a:t> – clicking gives you an options to paste a link</a:t>
            </a:r>
            <a:endParaRPr sz="3600" b="1">
              <a:latin typeface="EB Garamond"/>
              <a:ea typeface="EB Garamond"/>
              <a:cs typeface="EB Garamond"/>
              <a:sym typeface="EB Garamond"/>
            </a:endParaRPr>
          </a:p>
          <a:p>
            <a:pPr marL="742950" lvl="1" indent="-285750" algn="l" rtl="0">
              <a:lnSpc>
                <a:spcPct val="90000"/>
              </a:lnSpc>
              <a:spcBef>
                <a:spcPts val="560"/>
              </a:spcBef>
              <a:spcAft>
                <a:spcPts val="0"/>
              </a:spcAft>
              <a:buClr>
                <a:srgbClr val="000099"/>
              </a:buClr>
              <a:buSzPts val="2800"/>
              <a:buChar char="–"/>
            </a:pPr>
            <a:r>
              <a:rPr lang="en-US" sz="3600" b="1">
                <a:solidFill>
                  <a:srgbClr val="000099"/>
                </a:solidFill>
                <a:latin typeface="EB Garamond"/>
                <a:ea typeface="EB Garamond"/>
                <a:cs typeface="EB Garamond"/>
                <a:sym typeface="EB Garamond"/>
              </a:rPr>
              <a:t>File</a:t>
            </a:r>
            <a:r>
              <a:rPr lang="en-US" sz="3600" b="1">
                <a:latin typeface="EB Garamond"/>
                <a:ea typeface="EB Garamond"/>
                <a:cs typeface="EB Garamond"/>
                <a:sym typeface="EB Garamond"/>
              </a:rPr>
              <a:t> – clicking gives an option to add a file from your device (computer or even your google drive)</a:t>
            </a:r>
            <a:endParaRPr sz="3600" b="1">
              <a:latin typeface="EB Garamond"/>
              <a:ea typeface="EB Garamond"/>
              <a:cs typeface="EB Garamond"/>
              <a:sym typeface="EB Garamond"/>
            </a:endParaRPr>
          </a:p>
          <a:p>
            <a:pPr marL="457200" lvl="1" indent="0" algn="l" rtl="0">
              <a:lnSpc>
                <a:spcPct val="90000"/>
              </a:lnSpc>
              <a:spcBef>
                <a:spcPts val="560"/>
              </a:spcBef>
              <a:spcAft>
                <a:spcPts val="0"/>
              </a:spcAft>
              <a:buClr>
                <a:schemeClr val="dk1"/>
              </a:buClr>
              <a:buSzPts val="2800"/>
              <a:buNone/>
            </a:pPr>
            <a:endParaRPr sz="3600" b="1">
              <a:latin typeface="EB Garamond"/>
              <a:ea typeface="EB Garamond"/>
              <a:cs typeface="EB Garamond"/>
              <a:sym typeface="EB 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panose="020B0604020202020204"/>
              <a:buNone/>
            </a:pPr>
            <a:r>
              <a:rPr lang="en-US" sz="5400" b="1">
                <a:latin typeface="EB Garamond"/>
                <a:ea typeface="EB Garamond"/>
                <a:cs typeface="EB Garamond"/>
                <a:sym typeface="EB Garamond"/>
              </a:rPr>
              <a:t>Your Response Options</a:t>
            </a:r>
            <a:endParaRPr sz="5400" b="1">
              <a:latin typeface="EB Garamond"/>
              <a:ea typeface="EB Garamond"/>
              <a:cs typeface="EB Garamond"/>
              <a:sym typeface="EB Garamond"/>
            </a:endParaRPr>
          </a:p>
        </p:txBody>
      </p:sp>
      <p:sp>
        <p:nvSpPr>
          <p:cNvPr id="248" name="Google Shape;248;p17"/>
          <p:cNvSpPr txBox="1">
            <a:spLocks noGrp="1"/>
          </p:cNvSpPr>
          <p:nvPr>
            <p:ph type="body" idx="1"/>
          </p:nvPr>
        </p:nvSpPr>
        <p:spPr>
          <a:xfrm>
            <a:off x="609600" y="1600200"/>
            <a:ext cx="10972800" cy="4724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sz="3600" b="1">
                <a:latin typeface="EB Garamond"/>
                <a:ea typeface="EB Garamond"/>
                <a:cs typeface="EB Garamond"/>
                <a:sym typeface="EB Garamond"/>
              </a:rPr>
              <a:t>Creating New</a:t>
            </a:r>
            <a:endParaRPr sz="3600" b="1">
              <a:latin typeface="EB Garamond"/>
              <a:ea typeface="EB Garamond"/>
              <a:cs typeface="EB Garamond"/>
              <a:sym typeface="EB Garamond"/>
            </a:endParaRPr>
          </a:p>
          <a:p>
            <a:pPr marL="742950" lvl="1" indent="-285750" algn="l" rtl="0">
              <a:lnSpc>
                <a:spcPct val="90000"/>
              </a:lnSpc>
              <a:spcBef>
                <a:spcPts val="560"/>
              </a:spcBef>
              <a:spcAft>
                <a:spcPts val="0"/>
              </a:spcAft>
              <a:buClr>
                <a:srgbClr val="000099"/>
              </a:buClr>
              <a:buSzPts val="2800"/>
              <a:buChar char="–"/>
            </a:pPr>
            <a:r>
              <a:rPr lang="en-US" sz="3200" b="1">
                <a:solidFill>
                  <a:srgbClr val="000099"/>
                </a:solidFill>
                <a:latin typeface="EB Garamond"/>
                <a:ea typeface="EB Garamond"/>
                <a:cs typeface="EB Garamond"/>
                <a:sym typeface="EB Garamond"/>
              </a:rPr>
              <a:t>Docs</a:t>
            </a:r>
            <a:r>
              <a:rPr lang="en-US" sz="3200" b="1">
                <a:latin typeface="EB Garamond"/>
                <a:ea typeface="EB Garamond"/>
                <a:cs typeface="EB Garamond"/>
                <a:sym typeface="EB Garamond"/>
              </a:rPr>
              <a:t> – clicking creates google docs (word processor) where you can write your response and post</a:t>
            </a:r>
            <a:endParaRPr sz="3200" b="1">
              <a:latin typeface="EB Garamond"/>
              <a:ea typeface="EB Garamond"/>
              <a:cs typeface="EB Garamond"/>
              <a:sym typeface="EB Garamond"/>
            </a:endParaRPr>
          </a:p>
          <a:p>
            <a:pPr marL="742950" lvl="1" indent="-285750" algn="l" rtl="0">
              <a:lnSpc>
                <a:spcPct val="90000"/>
              </a:lnSpc>
              <a:spcBef>
                <a:spcPts val="560"/>
              </a:spcBef>
              <a:spcAft>
                <a:spcPts val="0"/>
              </a:spcAft>
              <a:buClr>
                <a:srgbClr val="000099"/>
              </a:buClr>
              <a:buSzPts val="2800"/>
              <a:buChar char="–"/>
            </a:pPr>
            <a:r>
              <a:rPr lang="en-US" sz="3200" b="1">
                <a:solidFill>
                  <a:srgbClr val="000099"/>
                </a:solidFill>
                <a:latin typeface="EB Garamond"/>
                <a:ea typeface="EB Garamond"/>
                <a:cs typeface="EB Garamond"/>
                <a:sym typeface="EB Garamond"/>
              </a:rPr>
              <a:t>Slides</a:t>
            </a:r>
            <a:r>
              <a:rPr lang="en-US" sz="3200" b="1">
                <a:latin typeface="EB Garamond"/>
                <a:ea typeface="EB Garamond"/>
                <a:cs typeface="EB Garamond"/>
                <a:sym typeface="EB Garamond"/>
              </a:rPr>
              <a:t> - clicking creates google slides (presentation) where you can write your response and post</a:t>
            </a:r>
            <a:endParaRPr sz="3200" b="1">
              <a:latin typeface="EB Garamond"/>
              <a:ea typeface="EB Garamond"/>
              <a:cs typeface="EB Garamond"/>
              <a:sym typeface="EB Garamond"/>
            </a:endParaRPr>
          </a:p>
          <a:p>
            <a:pPr marL="742950" lvl="1" indent="-285750" algn="l" rtl="0">
              <a:lnSpc>
                <a:spcPct val="90000"/>
              </a:lnSpc>
              <a:spcBef>
                <a:spcPts val="560"/>
              </a:spcBef>
              <a:spcAft>
                <a:spcPts val="0"/>
              </a:spcAft>
              <a:buClr>
                <a:srgbClr val="000099"/>
              </a:buClr>
              <a:buSzPts val="2800"/>
              <a:buChar char="–"/>
            </a:pPr>
            <a:r>
              <a:rPr lang="en-US" sz="3200" b="1">
                <a:solidFill>
                  <a:srgbClr val="000099"/>
                </a:solidFill>
                <a:latin typeface="EB Garamond"/>
                <a:ea typeface="EB Garamond"/>
                <a:cs typeface="EB Garamond"/>
                <a:sym typeface="EB Garamond"/>
              </a:rPr>
              <a:t>Sheets</a:t>
            </a:r>
            <a:r>
              <a:rPr lang="en-US" sz="3200" b="1">
                <a:latin typeface="EB Garamond"/>
                <a:ea typeface="EB Garamond"/>
                <a:cs typeface="EB Garamond"/>
                <a:sym typeface="EB Garamond"/>
              </a:rPr>
              <a:t> - clicking creates google spread sheets  where you can write your response and post</a:t>
            </a:r>
            <a:endParaRPr sz="3200" b="1">
              <a:latin typeface="EB Garamond"/>
              <a:ea typeface="EB Garamond"/>
              <a:cs typeface="EB Garamond"/>
              <a:sym typeface="EB Garamond"/>
            </a:endParaRPr>
          </a:p>
          <a:p>
            <a:pPr marL="742950" lvl="1" indent="-285750" algn="l" rtl="0">
              <a:lnSpc>
                <a:spcPct val="90000"/>
              </a:lnSpc>
              <a:spcBef>
                <a:spcPts val="560"/>
              </a:spcBef>
              <a:spcAft>
                <a:spcPts val="0"/>
              </a:spcAft>
              <a:buClr>
                <a:srgbClr val="000099"/>
              </a:buClr>
              <a:buSzPts val="2800"/>
              <a:buChar char="–"/>
            </a:pPr>
            <a:r>
              <a:rPr lang="en-US" sz="3200" b="1">
                <a:solidFill>
                  <a:srgbClr val="000099"/>
                </a:solidFill>
                <a:latin typeface="EB Garamond"/>
                <a:ea typeface="EB Garamond"/>
                <a:cs typeface="EB Garamond"/>
                <a:sym typeface="EB Garamond"/>
              </a:rPr>
              <a:t>Drawings</a:t>
            </a:r>
            <a:r>
              <a:rPr lang="en-US" sz="3200" b="1">
                <a:latin typeface="EB Garamond"/>
                <a:ea typeface="EB Garamond"/>
                <a:cs typeface="EB Garamond"/>
                <a:sym typeface="EB Garamond"/>
              </a:rPr>
              <a:t> – Gives google drawing- you can draw diagrams, paste or insert pictures, etc.</a:t>
            </a:r>
            <a:endParaRPr sz="3200" b="1">
              <a:latin typeface="EB Garamond"/>
              <a:ea typeface="EB Garamond"/>
              <a:cs typeface="EB Garamond"/>
              <a:sym typeface="EB 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EB Garamond"/>
              <a:buNone/>
            </a:pPr>
            <a:r>
              <a:rPr lang="en-US" sz="4800" b="1">
                <a:latin typeface="EB Garamond"/>
                <a:ea typeface="EB Garamond"/>
                <a:cs typeface="EB Garamond"/>
                <a:sym typeface="EB Garamond"/>
              </a:rPr>
              <a:t>Completing your assignment</a:t>
            </a:r>
            <a:endParaRPr sz="4800" b="1">
              <a:latin typeface="EB Garamond"/>
              <a:ea typeface="EB Garamond"/>
              <a:cs typeface="EB Garamond"/>
              <a:sym typeface="EB Garamond"/>
            </a:endParaRPr>
          </a:p>
        </p:txBody>
      </p:sp>
      <p:sp>
        <p:nvSpPr>
          <p:cNvPr id="254" name="Google Shape;254;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a:latin typeface="EB Garamond"/>
                <a:ea typeface="EB Garamond"/>
                <a:cs typeface="EB Garamond"/>
                <a:sym typeface="EB Garamond"/>
              </a:rPr>
              <a:t>After selecting appropriate option and answering, click </a:t>
            </a:r>
            <a:r>
              <a:rPr lang="en-US" b="1">
                <a:solidFill>
                  <a:srgbClr val="000099"/>
                </a:solidFill>
                <a:latin typeface="EB Garamond"/>
                <a:ea typeface="EB Garamond"/>
                <a:cs typeface="EB Garamond"/>
                <a:sym typeface="EB Garamond"/>
              </a:rPr>
              <a:t>Turn in</a:t>
            </a:r>
            <a:endParaRPr b="1">
              <a:solidFill>
                <a:srgbClr val="000099"/>
              </a:solidFill>
              <a:latin typeface="EB Garamond"/>
              <a:ea typeface="EB Garamond"/>
              <a:cs typeface="EB Garamond"/>
              <a:sym typeface="EB Garamond"/>
            </a:endParaRPr>
          </a:p>
          <a:p>
            <a:pPr marL="228600" lvl="0" indent="-50800" algn="l" rtl="0">
              <a:lnSpc>
                <a:spcPct val="90000"/>
              </a:lnSpc>
              <a:spcBef>
                <a:spcPts val="1000"/>
              </a:spcBef>
              <a:spcAft>
                <a:spcPts val="0"/>
              </a:spcAft>
              <a:buClr>
                <a:schemeClr val="dk1"/>
              </a:buClr>
              <a:buSzPts val="2800"/>
              <a:buNone/>
            </a:pPr>
            <a:endParaRPr b="1">
              <a:solidFill>
                <a:srgbClr val="000099"/>
              </a:solidFill>
              <a:latin typeface="EB Garamond"/>
              <a:ea typeface="EB Garamond"/>
              <a:cs typeface="EB Garamond"/>
              <a:sym typeface="EB Garamond"/>
            </a:endParaRPr>
          </a:p>
          <a:p>
            <a:pPr marL="228600" lvl="0" indent="-50800" algn="l" rtl="0">
              <a:lnSpc>
                <a:spcPct val="90000"/>
              </a:lnSpc>
              <a:spcBef>
                <a:spcPts val="1000"/>
              </a:spcBef>
              <a:spcAft>
                <a:spcPts val="0"/>
              </a:spcAft>
              <a:buClr>
                <a:schemeClr val="dk1"/>
              </a:buClr>
              <a:buSzPts val="2800"/>
              <a:buNone/>
            </a:pPr>
            <a:endParaRPr b="1">
              <a:solidFill>
                <a:srgbClr val="000099"/>
              </a:solidFill>
              <a:latin typeface="EB Garamond"/>
              <a:ea typeface="EB Garamond"/>
              <a:cs typeface="EB Garamond"/>
              <a:sym typeface="EB Garamond"/>
            </a:endParaRPr>
          </a:p>
        </p:txBody>
      </p:sp>
      <p:pic>
        <p:nvPicPr>
          <p:cNvPr id="255" name="Google Shape;255;p18"/>
          <p:cNvPicPr preferRelativeResize="0"/>
          <p:nvPr/>
        </p:nvPicPr>
        <p:blipFill rotWithShape="1">
          <a:blip r:embed="rId3"/>
          <a:srcRect/>
          <a:stretch>
            <a:fillRect/>
          </a:stretch>
        </p:blipFill>
        <p:spPr>
          <a:xfrm>
            <a:off x="2050473" y="2757056"/>
            <a:ext cx="7444508" cy="33691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1"/>
        <p:cNvGrpSpPr/>
        <p:nvPr/>
      </p:nvGrpSpPr>
      <p:grpSpPr>
        <a:xfrm>
          <a:off x="0" y="0"/>
          <a:ext cx="0" cy="0"/>
          <a:chOff x="0" y="0"/>
          <a:chExt cx="0" cy="0"/>
        </a:xfrm>
      </p:grpSpPr>
      <p:sp>
        <p:nvSpPr>
          <p:cNvPr id="112" name="Google Shape;112;p2"/>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3" name="Google Shape;113;p2"/>
          <p:cNvPicPr preferRelativeResize="0"/>
          <p:nvPr/>
        </p:nvPicPr>
        <p:blipFill rotWithShape="1">
          <a:blip r:embed="rId3">
            <a:alphaModFix amt="35000"/>
          </a:blip>
          <a:srcRect t="15727" r="-2" b="-1"/>
          <a:stretch>
            <a:fillRect/>
          </a:stretch>
        </p:blipFill>
        <p:spPr>
          <a:xfrm>
            <a:off x="20" y="1"/>
            <a:ext cx="12191980" cy="6857999"/>
          </a:xfrm>
          <a:prstGeom prst="rect">
            <a:avLst/>
          </a:prstGeom>
          <a:noFill/>
          <a:ln>
            <a:noFill/>
          </a:ln>
        </p:spPr>
      </p:pic>
      <p:sp>
        <p:nvSpPr>
          <p:cNvPr id="114" name="Google Shape;114;p2"/>
          <p:cNvSpPr txBox="1">
            <a:spLocks noGrp="1"/>
          </p:cNvSpPr>
          <p:nvPr>
            <p:ph type="title"/>
          </p:nvPr>
        </p:nvSpPr>
        <p:spPr>
          <a:xfrm>
            <a:off x="838201" y="1065862"/>
            <a:ext cx="3313164" cy="472627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000"/>
              <a:buFont typeface="Arial" panose="020B0604020202020204"/>
              <a:buNone/>
            </a:pPr>
            <a:r>
              <a:rPr lang="en-US" sz="4000">
                <a:solidFill>
                  <a:srgbClr val="FFFFFF"/>
                </a:solidFill>
                <a:latin typeface="Arial" panose="020B0604020202020204"/>
                <a:ea typeface="Arial" panose="020B0604020202020204"/>
                <a:cs typeface="Arial" panose="020B0604020202020204"/>
                <a:sym typeface="Arial" panose="020B0604020202020204"/>
              </a:rPr>
              <a:t>Session Flow</a:t>
            </a:r>
            <a:endParaRPr sz="4000">
              <a:solidFill>
                <a:srgbClr val="FFFFFF"/>
              </a:solidFill>
              <a:latin typeface="Arial" panose="020B0604020202020204"/>
              <a:ea typeface="Arial" panose="020B0604020202020204"/>
              <a:cs typeface="Arial" panose="020B0604020202020204"/>
              <a:sym typeface="Arial" panose="020B0604020202020204"/>
            </a:endParaRPr>
          </a:p>
        </p:txBody>
      </p:sp>
      <p:cxnSp>
        <p:nvCxnSpPr>
          <p:cNvPr id="115" name="Google Shape;115;p2"/>
          <p:cNvCxnSpPr/>
          <p:nvPr/>
        </p:nvCxnSpPr>
        <p:spPr>
          <a:xfrm>
            <a:off x="4653372" y="2286000"/>
            <a:ext cx="0" cy="2286000"/>
          </a:xfrm>
          <a:prstGeom prst="straightConnector1">
            <a:avLst/>
          </a:prstGeom>
          <a:noFill/>
          <a:ln w="15875" cap="flat" cmpd="sng">
            <a:solidFill>
              <a:srgbClr val="FFFFFF"/>
            </a:solidFill>
            <a:prstDash val="solid"/>
            <a:miter lim="800000"/>
            <a:headEnd type="none" w="sm" len="sm"/>
            <a:tailEnd type="none" w="sm" len="sm"/>
          </a:ln>
        </p:spPr>
      </p:cxnSp>
      <p:grpSp>
        <p:nvGrpSpPr>
          <p:cNvPr id="116" name="Google Shape;116;p2"/>
          <p:cNvGrpSpPr/>
          <p:nvPr/>
        </p:nvGrpSpPr>
        <p:grpSpPr>
          <a:xfrm>
            <a:off x="6089325" y="1067291"/>
            <a:ext cx="3876779" cy="5013963"/>
            <a:chOff x="933946" y="1429"/>
            <a:chExt cx="3876779" cy="5013963"/>
          </a:xfrm>
        </p:grpSpPr>
        <p:sp>
          <p:nvSpPr>
            <p:cNvPr id="117" name="Google Shape;117;p2"/>
            <p:cNvSpPr/>
            <p:nvPr/>
          </p:nvSpPr>
          <p:spPr>
            <a:xfrm>
              <a:off x="1281530" y="1429"/>
              <a:ext cx="1087277" cy="108727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8" name="Google Shape;118;p2"/>
            <p:cNvSpPr/>
            <p:nvPr/>
          </p:nvSpPr>
          <p:spPr>
            <a:xfrm>
              <a:off x="1513245" y="233143"/>
              <a:ext cx="623847" cy="623847"/>
            </a:xfrm>
            <a:prstGeom prst="rect">
              <a:avLst/>
            </a:prstGeom>
            <a:blipFill rotWithShape="1">
              <a:blip r:embed="rId4"/>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9" name="Google Shape;119;p2"/>
            <p:cNvSpPr/>
            <p:nvPr/>
          </p:nvSpPr>
          <p:spPr>
            <a:xfrm>
              <a:off x="933958" y="1427366"/>
              <a:ext cx="1782421" cy="71296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0" name="Google Shape;120;p2"/>
            <p:cNvSpPr txBox="1"/>
            <p:nvPr/>
          </p:nvSpPr>
          <p:spPr>
            <a:xfrm>
              <a:off x="933958" y="1427366"/>
              <a:ext cx="1782421" cy="71296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200"/>
                <a:buFont typeface="Calibri" panose="020F0502020204030204"/>
                <a:buNone/>
              </a:pPr>
              <a:r>
                <a:rPr lang="en-US" b="0" i="0" u="none" strike="noStrike" cap="none">
                  <a:solidFill>
                    <a:schemeClr val="lt1"/>
                  </a:solidFill>
                  <a:latin typeface="Calibri" panose="020F0502020204030204"/>
                  <a:ea typeface="Calibri" panose="020F0502020204030204"/>
                  <a:cs typeface="Calibri" panose="020F0502020204030204"/>
                  <a:sym typeface="Calibri" panose="020F0502020204030204"/>
                </a:rPr>
                <a:t>INTRODUCTION, RATIONALE, LEARNING OUTCOMES &amp;  EXPECTED OUTPUT- 10 MIN</a:t>
              </a:r>
              <a:endParaRPr sz="1600"/>
            </a:p>
          </p:txBody>
        </p:sp>
        <p:sp>
          <p:nvSpPr>
            <p:cNvPr id="121" name="Google Shape;121;p2"/>
            <p:cNvSpPr/>
            <p:nvPr/>
          </p:nvSpPr>
          <p:spPr>
            <a:xfrm>
              <a:off x="3375876" y="1429"/>
              <a:ext cx="1087277" cy="1087277"/>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2" name="Google Shape;122;p2"/>
            <p:cNvSpPr/>
            <p:nvPr/>
          </p:nvSpPr>
          <p:spPr>
            <a:xfrm>
              <a:off x="3607591" y="233143"/>
              <a:ext cx="623847" cy="623847"/>
            </a:xfrm>
            <a:prstGeom prst="rect">
              <a:avLst/>
            </a:prstGeom>
            <a:blipFill rotWithShape="1">
              <a:blip r:embed="rId5"/>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3" name="Google Shape;123;p2"/>
            <p:cNvSpPr/>
            <p:nvPr/>
          </p:nvSpPr>
          <p:spPr>
            <a:xfrm>
              <a:off x="3028304" y="1427366"/>
              <a:ext cx="1782421" cy="71296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4" name="Google Shape;124;p2"/>
            <p:cNvSpPr txBox="1"/>
            <p:nvPr/>
          </p:nvSpPr>
          <p:spPr>
            <a:xfrm>
              <a:off x="3028304" y="1427366"/>
              <a:ext cx="1782421" cy="71296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200"/>
                <a:buFont typeface="Calibri" panose="020F0502020204030204"/>
                <a:buNone/>
              </a:pPr>
              <a:r>
                <a:rPr lang="en-US" b="0" i="0" u="none" strike="noStrike" cap="none">
                  <a:solidFill>
                    <a:schemeClr val="lt1"/>
                  </a:solidFill>
                  <a:latin typeface="Calibri" panose="020F0502020204030204"/>
                  <a:ea typeface="Calibri" panose="020F0502020204030204"/>
                  <a:cs typeface="Calibri" panose="020F0502020204030204"/>
                  <a:sym typeface="Calibri" panose="020F0502020204030204"/>
                </a:rPr>
                <a:t>EXPOSITION ON FEATURES OF GOOGLE CLASSROOM – </a:t>
              </a:r>
              <a:r>
                <a:rPr lang="en-US">
                  <a:solidFill>
                    <a:schemeClr val="lt1"/>
                  </a:solidFill>
                  <a:latin typeface="Calibri" panose="020F0502020204030204"/>
                  <a:ea typeface="Calibri" panose="020F0502020204030204"/>
                  <a:cs typeface="Calibri" panose="020F0502020204030204"/>
                  <a:sym typeface="Calibri" panose="020F0502020204030204"/>
                </a:rPr>
                <a:t>6</a:t>
              </a:r>
              <a:r>
                <a:rPr lang="en-US" b="0" i="0" u="none" strike="noStrike" cap="none">
                  <a:solidFill>
                    <a:schemeClr val="lt1"/>
                  </a:solidFill>
                  <a:latin typeface="Calibri" panose="020F0502020204030204"/>
                  <a:ea typeface="Calibri" panose="020F0502020204030204"/>
                  <a:cs typeface="Calibri" panose="020F0502020204030204"/>
                  <a:sym typeface="Calibri" panose="020F0502020204030204"/>
                </a:rPr>
                <a:t>0 MINUTES</a:t>
              </a:r>
              <a:endParaRPr sz="1600"/>
            </a:p>
          </p:txBody>
        </p:sp>
        <p:sp>
          <p:nvSpPr>
            <p:cNvPr id="125" name="Google Shape;125;p2"/>
            <p:cNvSpPr/>
            <p:nvPr/>
          </p:nvSpPr>
          <p:spPr>
            <a:xfrm>
              <a:off x="1281530" y="2585940"/>
              <a:ext cx="1087277" cy="108727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6" name="Google Shape;126;p2"/>
            <p:cNvSpPr/>
            <p:nvPr/>
          </p:nvSpPr>
          <p:spPr>
            <a:xfrm>
              <a:off x="1513245" y="2817655"/>
              <a:ext cx="623847" cy="623847"/>
            </a:xfrm>
            <a:prstGeom prst="rect">
              <a:avLst/>
            </a:prstGeom>
            <a:blipFill rotWithShape="1">
              <a:blip r:embed="rId6"/>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7" name="Google Shape;127;p2"/>
            <p:cNvSpPr/>
            <p:nvPr/>
          </p:nvSpPr>
          <p:spPr>
            <a:xfrm>
              <a:off x="933958" y="4011878"/>
              <a:ext cx="1782421" cy="71296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8" name="Google Shape;128;p2"/>
            <p:cNvSpPr txBox="1"/>
            <p:nvPr/>
          </p:nvSpPr>
          <p:spPr>
            <a:xfrm>
              <a:off x="933946" y="4011892"/>
              <a:ext cx="1782300" cy="10035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200"/>
                <a:buFont typeface="Calibri" panose="020F0502020204030204"/>
                <a:buNone/>
              </a:pPr>
              <a:r>
                <a:rPr lang="en-US" b="0" i="0" u="none" strike="noStrike" cap="none">
                  <a:solidFill>
                    <a:schemeClr val="lt1"/>
                  </a:solidFill>
                  <a:latin typeface="Calibri" panose="020F0502020204030204"/>
                  <a:ea typeface="Calibri" panose="020F0502020204030204"/>
                  <a:cs typeface="Calibri" panose="020F0502020204030204"/>
                  <a:sym typeface="Calibri" panose="020F0502020204030204"/>
                </a:rPr>
                <a:t>GUIDE ON ASYNCHRONOUS ACTIVITIES (CREATION AND USE OF A GOOGLE CLASSROOM) – 15MIN</a:t>
              </a:r>
              <a:endParaRPr sz="1600"/>
            </a:p>
          </p:txBody>
        </p:sp>
        <p:sp>
          <p:nvSpPr>
            <p:cNvPr id="129" name="Google Shape;129;p2"/>
            <p:cNvSpPr/>
            <p:nvPr/>
          </p:nvSpPr>
          <p:spPr>
            <a:xfrm>
              <a:off x="3375876" y="2585940"/>
              <a:ext cx="1087277" cy="1087277"/>
            </a:xfrm>
            <a:prstGeom prst="ellipse">
              <a:avLst/>
            </a:prstGeom>
            <a:solidFill>
              <a:srgbClr val="599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0" name="Google Shape;130;p2"/>
            <p:cNvSpPr/>
            <p:nvPr/>
          </p:nvSpPr>
          <p:spPr>
            <a:xfrm>
              <a:off x="3607591" y="2817655"/>
              <a:ext cx="623847" cy="623847"/>
            </a:xfrm>
            <a:prstGeom prst="rect">
              <a:avLst/>
            </a:prstGeom>
            <a:blipFill rotWithShape="1">
              <a:blip r:embed="rId7"/>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1" name="Google Shape;131;p2"/>
            <p:cNvSpPr/>
            <p:nvPr/>
          </p:nvSpPr>
          <p:spPr>
            <a:xfrm>
              <a:off x="3028304" y="4011878"/>
              <a:ext cx="1782421" cy="71296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2" name="Google Shape;132;p2"/>
            <p:cNvSpPr txBox="1"/>
            <p:nvPr/>
          </p:nvSpPr>
          <p:spPr>
            <a:xfrm>
              <a:off x="3028304" y="4011878"/>
              <a:ext cx="1782421" cy="71296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200"/>
                <a:buFont typeface="Calibri" panose="020F0502020204030204"/>
                <a:buNone/>
              </a:pPr>
              <a:r>
                <a:rPr lang="en-US" b="0" i="0" u="none" strike="noStrike" cap="none">
                  <a:solidFill>
                    <a:schemeClr val="lt1"/>
                  </a:solidFill>
                  <a:latin typeface="Calibri" panose="020F0502020204030204"/>
                  <a:ea typeface="Calibri" panose="020F0502020204030204"/>
                  <a:cs typeface="Calibri" panose="020F0502020204030204"/>
                  <a:sym typeface="Calibri" panose="020F0502020204030204"/>
                </a:rPr>
                <a:t>CONCLUSION -  5 MINUTES</a:t>
              </a:r>
              <a:endParaRPr sz="160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9"/>
          <p:cNvSpPr txBox="1">
            <a:spLocks noGrp="1"/>
          </p:cNvSpPr>
          <p:nvPr>
            <p:ph type="title"/>
          </p:nvPr>
        </p:nvSpPr>
        <p:spPr>
          <a:xfrm>
            <a:off x="609600" y="152400"/>
            <a:ext cx="10972800" cy="106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panose="020B0604020202020204"/>
              <a:buNone/>
            </a:pPr>
            <a:r>
              <a:rPr lang="en-US" sz="4800" b="1">
                <a:latin typeface="EB Garamond"/>
                <a:ea typeface="EB Garamond"/>
                <a:cs typeface="EB Garamond"/>
                <a:sym typeface="EB Garamond"/>
              </a:rPr>
              <a:t>Completing your assignment</a:t>
            </a:r>
            <a:endParaRPr sz="4800" b="1">
              <a:latin typeface="EB Garamond"/>
              <a:ea typeface="EB Garamond"/>
              <a:cs typeface="EB Garamond"/>
              <a:sym typeface="EB Garamond"/>
            </a:endParaRPr>
          </a:p>
        </p:txBody>
      </p:sp>
      <p:sp>
        <p:nvSpPr>
          <p:cNvPr id="261" name="Google Shape;261;p19"/>
          <p:cNvSpPr txBox="1">
            <a:spLocks noGrp="1"/>
          </p:cNvSpPr>
          <p:nvPr>
            <p:ph type="body" idx="1"/>
          </p:nvPr>
        </p:nvSpPr>
        <p:spPr>
          <a:xfrm>
            <a:off x="609600" y="1295401"/>
            <a:ext cx="10972800" cy="48307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960"/>
              <a:buChar char="•"/>
            </a:pPr>
            <a:r>
              <a:rPr lang="en-US" sz="3200" b="1">
                <a:latin typeface="EB Garamond"/>
                <a:ea typeface="EB Garamond"/>
                <a:cs typeface="EB Garamond"/>
                <a:sym typeface="EB Garamond"/>
              </a:rPr>
              <a:t>After clicking </a:t>
            </a:r>
            <a:r>
              <a:rPr lang="en-US" sz="3200" b="1">
                <a:solidFill>
                  <a:srgbClr val="0070C0"/>
                </a:solidFill>
                <a:latin typeface="EB Garamond"/>
                <a:ea typeface="EB Garamond"/>
                <a:cs typeface="EB Garamond"/>
                <a:sym typeface="EB Garamond"/>
              </a:rPr>
              <a:t>Turn in, </a:t>
            </a:r>
            <a:r>
              <a:rPr lang="en-US" sz="3200" b="1">
                <a:solidFill>
                  <a:schemeClr val="dk1"/>
                </a:solidFill>
                <a:latin typeface="EB Garamond"/>
                <a:ea typeface="EB Garamond"/>
                <a:cs typeface="EB Garamond"/>
                <a:sym typeface="EB Garamond"/>
              </a:rPr>
              <a:t>th</a:t>
            </a:r>
            <a:r>
              <a:rPr lang="en-US" sz="3200" b="1">
                <a:latin typeface="EB Garamond"/>
                <a:ea typeface="EB Garamond"/>
                <a:cs typeface="EB Garamond"/>
                <a:sym typeface="EB Garamond"/>
              </a:rPr>
              <a:t>is popup window will emerge</a:t>
            </a:r>
            <a:endParaRPr sz="3200" b="1">
              <a:latin typeface="EB Garamond"/>
              <a:ea typeface="EB Garamond"/>
              <a:cs typeface="EB Garamond"/>
              <a:sym typeface="EB Garamond"/>
            </a:endParaRPr>
          </a:p>
          <a:p>
            <a:pPr marL="342900" lvl="0" indent="-154940" algn="l" rtl="0">
              <a:lnSpc>
                <a:spcPct val="80000"/>
              </a:lnSpc>
              <a:spcBef>
                <a:spcPts val="590"/>
              </a:spcBef>
              <a:spcAft>
                <a:spcPts val="0"/>
              </a:spcAft>
              <a:buClr>
                <a:schemeClr val="dk1"/>
              </a:buClr>
              <a:buSzPts val="2960"/>
              <a:buNone/>
            </a:pPr>
            <a:endParaRPr sz="2960">
              <a:latin typeface="Arial" panose="020B0604020202020204"/>
              <a:ea typeface="Arial" panose="020B0604020202020204"/>
              <a:cs typeface="Arial" panose="020B0604020202020204"/>
              <a:sym typeface="Arial" panose="020B0604020202020204"/>
            </a:endParaRPr>
          </a:p>
          <a:p>
            <a:pPr marL="342900" lvl="0" indent="-154940" algn="l" rtl="0">
              <a:lnSpc>
                <a:spcPct val="80000"/>
              </a:lnSpc>
              <a:spcBef>
                <a:spcPts val="590"/>
              </a:spcBef>
              <a:spcAft>
                <a:spcPts val="0"/>
              </a:spcAft>
              <a:buClr>
                <a:schemeClr val="dk1"/>
              </a:buClr>
              <a:buSzPts val="2960"/>
              <a:buNone/>
            </a:pPr>
            <a:endParaRPr sz="2960">
              <a:latin typeface="Arial" panose="020B0604020202020204"/>
              <a:ea typeface="Arial" panose="020B0604020202020204"/>
              <a:cs typeface="Arial" panose="020B0604020202020204"/>
              <a:sym typeface="Arial" panose="020B0604020202020204"/>
            </a:endParaRPr>
          </a:p>
          <a:p>
            <a:pPr marL="342900" lvl="0" indent="-154940" algn="l" rtl="0">
              <a:lnSpc>
                <a:spcPct val="80000"/>
              </a:lnSpc>
              <a:spcBef>
                <a:spcPts val="590"/>
              </a:spcBef>
              <a:spcAft>
                <a:spcPts val="0"/>
              </a:spcAft>
              <a:buClr>
                <a:schemeClr val="dk1"/>
              </a:buClr>
              <a:buSzPts val="2960"/>
              <a:buNone/>
            </a:pPr>
            <a:endParaRPr sz="2960">
              <a:latin typeface="Arial" panose="020B0604020202020204"/>
              <a:ea typeface="Arial" panose="020B0604020202020204"/>
              <a:cs typeface="Arial" panose="020B0604020202020204"/>
              <a:sym typeface="Arial" panose="020B0604020202020204"/>
            </a:endParaRPr>
          </a:p>
          <a:p>
            <a:pPr marL="342900" lvl="0" indent="-154940" algn="l" rtl="0">
              <a:lnSpc>
                <a:spcPct val="80000"/>
              </a:lnSpc>
              <a:spcBef>
                <a:spcPts val="590"/>
              </a:spcBef>
              <a:spcAft>
                <a:spcPts val="0"/>
              </a:spcAft>
              <a:buClr>
                <a:schemeClr val="dk1"/>
              </a:buClr>
              <a:buSzPts val="2960"/>
              <a:buNone/>
            </a:pPr>
            <a:endParaRPr sz="2960">
              <a:latin typeface="Arial" panose="020B0604020202020204"/>
              <a:ea typeface="Arial" panose="020B0604020202020204"/>
              <a:cs typeface="Arial" panose="020B0604020202020204"/>
              <a:sym typeface="Arial" panose="020B0604020202020204"/>
            </a:endParaRPr>
          </a:p>
          <a:p>
            <a:pPr marL="342900" lvl="0" indent="-154940" algn="l" rtl="0">
              <a:lnSpc>
                <a:spcPct val="80000"/>
              </a:lnSpc>
              <a:spcBef>
                <a:spcPts val="590"/>
              </a:spcBef>
              <a:spcAft>
                <a:spcPts val="0"/>
              </a:spcAft>
              <a:buClr>
                <a:schemeClr val="dk1"/>
              </a:buClr>
              <a:buSzPts val="2960"/>
              <a:buNone/>
            </a:pPr>
            <a:endParaRPr sz="2960">
              <a:latin typeface="Arial" panose="020B0604020202020204"/>
              <a:ea typeface="Arial" panose="020B0604020202020204"/>
              <a:cs typeface="Arial" panose="020B0604020202020204"/>
              <a:sym typeface="Arial" panose="020B0604020202020204"/>
            </a:endParaRPr>
          </a:p>
          <a:p>
            <a:pPr marL="342900" lvl="0" indent="-154940" algn="l" rtl="0">
              <a:lnSpc>
                <a:spcPct val="80000"/>
              </a:lnSpc>
              <a:spcBef>
                <a:spcPts val="590"/>
              </a:spcBef>
              <a:spcAft>
                <a:spcPts val="0"/>
              </a:spcAft>
              <a:buClr>
                <a:schemeClr val="dk1"/>
              </a:buClr>
              <a:buSzPts val="2960"/>
              <a:buNone/>
            </a:pPr>
            <a:endParaRPr sz="2960">
              <a:latin typeface="Arial" panose="020B0604020202020204"/>
              <a:ea typeface="Arial" panose="020B0604020202020204"/>
              <a:cs typeface="Arial" panose="020B0604020202020204"/>
              <a:sym typeface="Arial" panose="020B0604020202020204"/>
            </a:endParaRPr>
          </a:p>
          <a:p>
            <a:pPr marL="342900" lvl="0" indent="-342900" algn="l" rtl="0">
              <a:lnSpc>
                <a:spcPct val="80000"/>
              </a:lnSpc>
              <a:spcBef>
                <a:spcPts val="590"/>
              </a:spcBef>
              <a:spcAft>
                <a:spcPts val="0"/>
              </a:spcAft>
              <a:buClr>
                <a:schemeClr val="dk1"/>
              </a:buClr>
              <a:buSzPts val="2960"/>
              <a:buChar char="•"/>
            </a:pPr>
            <a:r>
              <a:rPr lang="en-US" sz="3600" b="1">
                <a:latin typeface="EB Garamond"/>
                <a:ea typeface="EB Garamond"/>
                <a:cs typeface="EB Garamond"/>
                <a:sym typeface="EB Garamond"/>
              </a:rPr>
              <a:t>Click “Turn in” to submit your assignment</a:t>
            </a:r>
            <a:endParaRPr sz="3600" b="1">
              <a:latin typeface="EB Garamond"/>
              <a:ea typeface="EB Garamond"/>
              <a:cs typeface="EB Garamond"/>
              <a:sym typeface="EB Garamond"/>
            </a:endParaRPr>
          </a:p>
        </p:txBody>
      </p:sp>
      <p:pic>
        <p:nvPicPr>
          <p:cNvPr id="262" name="Google Shape;262;p19"/>
          <p:cNvPicPr preferRelativeResize="0"/>
          <p:nvPr/>
        </p:nvPicPr>
        <p:blipFill rotWithShape="1">
          <a:blip r:embed="rId3"/>
          <a:srcRect/>
          <a:stretch>
            <a:fillRect/>
          </a:stretch>
        </p:blipFill>
        <p:spPr>
          <a:xfrm>
            <a:off x="3449370" y="2261153"/>
            <a:ext cx="4793229" cy="208463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panose="020B0604020202020204"/>
              <a:buNone/>
            </a:pPr>
            <a:r>
              <a:rPr lang="en-US" sz="4800" b="1">
                <a:latin typeface="EB Garamond"/>
                <a:ea typeface="EB Garamond"/>
                <a:cs typeface="EB Garamond"/>
                <a:sym typeface="EB Garamond"/>
              </a:rPr>
              <a:t>Completing Assignment</a:t>
            </a:r>
            <a:endParaRPr sz="4800" b="1">
              <a:latin typeface="EB Garamond"/>
              <a:ea typeface="EB Garamond"/>
              <a:cs typeface="EB Garamond"/>
              <a:sym typeface="EB Garamond"/>
            </a:endParaRPr>
          </a:p>
        </p:txBody>
      </p:sp>
      <p:sp>
        <p:nvSpPr>
          <p:cNvPr id="268" name="Google Shape;268;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sz="3200" b="1">
                <a:latin typeface="EB Garamond"/>
                <a:ea typeface="EB Garamond"/>
                <a:cs typeface="EB Garamond"/>
                <a:sym typeface="EB Garamond"/>
              </a:rPr>
              <a:t>You can complete your assignment without attaching a file</a:t>
            </a:r>
            <a:endParaRPr sz="3200" b="1">
              <a:latin typeface="EB Garamond"/>
              <a:ea typeface="EB Garamond"/>
              <a:cs typeface="EB Garamond"/>
              <a:sym typeface="EB Garamond"/>
            </a:endParaRPr>
          </a:p>
          <a:p>
            <a:pPr marL="342900" lvl="0" indent="-342900" algn="l" rtl="0">
              <a:lnSpc>
                <a:spcPct val="90000"/>
              </a:lnSpc>
              <a:spcBef>
                <a:spcPts val="640"/>
              </a:spcBef>
              <a:spcAft>
                <a:spcPts val="0"/>
              </a:spcAft>
              <a:buClr>
                <a:schemeClr val="dk1"/>
              </a:buClr>
              <a:buSzPts val="3200"/>
              <a:buChar char="•"/>
            </a:pPr>
            <a:r>
              <a:rPr lang="en-US" sz="3200" b="1">
                <a:latin typeface="EB Garamond"/>
                <a:ea typeface="EB Garamond"/>
                <a:cs typeface="EB Garamond"/>
                <a:sym typeface="EB Garamond"/>
              </a:rPr>
              <a:t>Just click </a:t>
            </a:r>
            <a:r>
              <a:rPr lang="en-US" sz="3200" b="1">
                <a:solidFill>
                  <a:srgbClr val="000099"/>
                </a:solidFill>
                <a:latin typeface="EB Garamond"/>
                <a:ea typeface="EB Garamond"/>
                <a:cs typeface="EB Garamond"/>
                <a:sym typeface="EB Garamond"/>
              </a:rPr>
              <a:t>MARK AS DONE</a:t>
            </a:r>
            <a:endParaRPr sz="3200" b="1">
              <a:solidFill>
                <a:srgbClr val="000099"/>
              </a:solidFill>
              <a:latin typeface="EB Garamond"/>
              <a:ea typeface="EB Garamond"/>
              <a:cs typeface="EB Garamond"/>
              <a:sym typeface="EB Garamond"/>
            </a:endParaRPr>
          </a:p>
        </p:txBody>
      </p:sp>
      <p:pic>
        <p:nvPicPr>
          <p:cNvPr id="269" name="Google Shape;269;p20"/>
          <p:cNvPicPr preferRelativeResize="0"/>
          <p:nvPr/>
        </p:nvPicPr>
        <p:blipFill rotWithShape="1">
          <a:blip r:embed="rId3"/>
          <a:srcRect/>
          <a:stretch>
            <a:fillRect/>
          </a:stretch>
        </p:blipFill>
        <p:spPr>
          <a:xfrm>
            <a:off x="199213" y="3020440"/>
            <a:ext cx="10967623" cy="2895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panose="020B0604020202020204"/>
              <a:buNone/>
            </a:pPr>
            <a:r>
              <a:rPr lang="en-US" sz="4800" b="1">
                <a:latin typeface="EB Garamond"/>
                <a:ea typeface="EB Garamond"/>
                <a:cs typeface="EB Garamond"/>
                <a:sym typeface="EB Garamond"/>
              </a:rPr>
              <a:t>Completing submission</a:t>
            </a:r>
            <a:endParaRPr sz="4800" b="1">
              <a:latin typeface="EB Garamond"/>
              <a:ea typeface="EB Garamond"/>
              <a:cs typeface="EB Garamond"/>
              <a:sym typeface="EB Garamond"/>
            </a:endParaRPr>
          </a:p>
        </p:txBody>
      </p:sp>
      <p:sp>
        <p:nvSpPr>
          <p:cNvPr id="275" name="Google Shape;275;p2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sz="4000" b="1">
                <a:latin typeface="EB Garamond"/>
                <a:ea typeface="EB Garamond"/>
                <a:cs typeface="EB Garamond"/>
                <a:sym typeface="EB Garamond"/>
              </a:rPr>
              <a:t>After submitting this window will emerge</a:t>
            </a:r>
            <a:endParaRPr sz="4000" b="1">
              <a:latin typeface="EB Garamond"/>
              <a:ea typeface="EB Garamond"/>
              <a:cs typeface="EB Garamond"/>
              <a:sym typeface="EB Garamond"/>
            </a:endParaRPr>
          </a:p>
          <a:p>
            <a:pPr marL="342900" lvl="0" indent="-139700" algn="l" rtl="0">
              <a:lnSpc>
                <a:spcPct val="90000"/>
              </a:lnSpc>
              <a:spcBef>
                <a:spcPts val="640"/>
              </a:spcBef>
              <a:spcAft>
                <a:spcPts val="0"/>
              </a:spcAft>
              <a:buClr>
                <a:schemeClr val="dk1"/>
              </a:buClr>
              <a:buSzPts val="3200"/>
              <a:buNone/>
            </a:pPr>
            <a:endParaRPr>
              <a:latin typeface="Arial" panose="020B0604020202020204"/>
              <a:ea typeface="Arial" panose="020B0604020202020204"/>
              <a:cs typeface="Arial" panose="020B0604020202020204"/>
              <a:sym typeface="Arial" panose="020B0604020202020204"/>
            </a:endParaRPr>
          </a:p>
          <a:p>
            <a:pPr marL="342900" lvl="0" indent="-139700" algn="l" rtl="0">
              <a:lnSpc>
                <a:spcPct val="90000"/>
              </a:lnSpc>
              <a:spcBef>
                <a:spcPts val="640"/>
              </a:spcBef>
              <a:spcAft>
                <a:spcPts val="0"/>
              </a:spcAft>
              <a:buClr>
                <a:schemeClr val="dk1"/>
              </a:buClr>
              <a:buSzPts val="3200"/>
              <a:buNone/>
            </a:pPr>
            <a:endParaRPr>
              <a:latin typeface="Arial" panose="020B0604020202020204"/>
              <a:ea typeface="Arial" panose="020B0604020202020204"/>
              <a:cs typeface="Arial" panose="020B0604020202020204"/>
              <a:sym typeface="Arial" panose="020B0604020202020204"/>
            </a:endParaRPr>
          </a:p>
          <a:p>
            <a:pPr marL="342900" lvl="0" indent="-139700" algn="l" rtl="0">
              <a:lnSpc>
                <a:spcPct val="90000"/>
              </a:lnSpc>
              <a:spcBef>
                <a:spcPts val="640"/>
              </a:spcBef>
              <a:spcAft>
                <a:spcPts val="0"/>
              </a:spcAft>
              <a:buClr>
                <a:schemeClr val="dk1"/>
              </a:buClr>
              <a:buSzPts val="3200"/>
              <a:buNone/>
            </a:pPr>
            <a:endParaRPr>
              <a:latin typeface="Arial" panose="020B0604020202020204"/>
              <a:ea typeface="Arial" panose="020B0604020202020204"/>
              <a:cs typeface="Arial" panose="020B0604020202020204"/>
              <a:sym typeface="Arial" panose="020B0604020202020204"/>
            </a:endParaRPr>
          </a:p>
          <a:p>
            <a:pPr marL="342900" lvl="0" indent="-139700" algn="l" rtl="0">
              <a:lnSpc>
                <a:spcPct val="90000"/>
              </a:lnSpc>
              <a:spcBef>
                <a:spcPts val="640"/>
              </a:spcBef>
              <a:spcAft>
                <a:spcPts val="0"/>
              </a:spcAft>
              <a:buClr>
                <a:schemeClr val="dk1"/>
              </a:buClr>
              <a:buSzPts val="3200"/>
              <a:buNone/>
            </a:pPr>
            <a:endParaRPr>
              <a:latin typeface="Arial" panose="020B0604020202020204"/>
              <a:ea typeface="Arial" panose="020B0604020202020204"/>
              <a:cs typeface="Arial" panose="020B0604020202020204"/>
              <a:sym typeface="Arial" panose="020B0604020202020204"/>
            </a:endParaRPr>
          </a:p>
          <a:p>
            <a:pPr marL="342900" lvl="0" indent="-139700" algn="l" rtl="0">
              <a:lnSpc>
                <a:spcPct val="90000"/>
              </a:lnSpc>
              <a:spcBef>
                <a:spcPts val="640"/>
              </a:spcBef>
              <a:spcAft>
                <a:spcPts val="0"/>
              </a:spcAft>
              <a:buClr>
                <a:schemeClr val="dk1"/>
              </a:buClr>
              <a:buSzPts val="3200"/>
              <a:buNone/>
            </a:pPr>
            <a:endParaRPr>
              <a:latin typeface="Arial" panose="020B0604020202020204"/>
              <a:ea typeface="Arial" panose="020B0604020202020204"/>
              <a:cs typeface="Arial" panose="020B0604020202020204"/>
              <a:sym typeface="Arial" panose="020B0604020202020204"/>
            </a:endParaRPr>
          </a:p>
          <a:p>
            <a:pPr marL="342900" lvl="0" indent="-342900" algn="l" rtl="0">
              <a:lnSpc>
                <a:spcPct val="90000"/>
              </a:lnSpc>
              <a:spcBef>
                <a:spcPts val="640"/>
              </a:spcBef>
              <a:spcAft>
                <a:spcPts val="0"/>
              </a:spcAft>
              <a:buClr>
                <a:schemeClr val="dk1"/>
              </a:buClr>
              <a:buSzPts val="3200"/>
              <a:buChar char="•"/>
            </a:pPr>
            <a:r>
              <a:rPr lang="en-US" sz="3600" b="1">
                <a:latin typeface="EB Garamond"/>
                <a:ea typeface="EB Garamond"/>
                <a:cs typeface="EB Garamond"/>
                <a:sym typeface="EB Garamond"/>
              </a:rPr>
              <a:t>To edit your work you can always click </a:t>
            </a:r>
            <a:r>
              <a:rPr lang="en-US" sz="3600" b="1" i="1">
                <a:latin typeface="EB Garamond"/>
                <a:ea typeface="EB Garamond"/>
                <a:cs typeface="EB Garamond"/>
                <a:sym typeface="EB Garamond"/>
              </a:rPr>
              <a:t>“Unsubmit”  </a:t>
            </a:r>
            <a:r>
              <a:rPr lang="en-US" sz="3600" b="1">
                <a:latin typeface="EB Garamond"/>
                <a:ea typeface="EB Garamond"/>
                <a:cs typeface="EB Garamond"/>
                <a:sym typeface="EB Garamond"/>
              </a:rPr>
              <a:t>icon and edit</a:t>
            </a:r>
            <a:endParaRPr sz="3600" b="1">
              <a:latin typeface="EB Garamond"/>
              <a:ea typeface="EB Garamond"/>
              <a:cs typeface="EB Garamond"/>
              <a:sym typeface="EB Garamond"/>
            </a:endParaRPr>
          </a:p>
          <a:p>
            <a:pPr marL="342900" lvl="0" indent="-139700" algn="l" rtl="0">
              <a:lnSpc>
                <a:spcPct val="90000"/>
              </a:lnSpc>
              <a:spcBef>
                <a:spcPts val="640"/>
              </a:spcBef>
              <a:spcAft>
                <a:spcPts val="0"/>
              </a:spcAft>
              <a:buClr>
                <a:schemeClr val="dk1"/>
              </a:buClr>
              <a:buSzPts val="3200"/>
              <a:buNone/>
            </a:pPr>
            <a:endParaRPr sz="3600" b="1">
              <a:latin typeface="EB Garamond"/>
              <a:ea typeface="EB Garamond"/>
              <a:cs typeface="EB Garamond"/>
              <a:sym typeface="EB Garamond"/>
            </a:endParaRPr>
          </a:p>
        </p:txBody>
      </p:sp>
      <p:pic>
        <p:nvPicPr>
          <p:cNvPr id="276" name="Google Shape;276;p21"/>
          <p:cNvPicPr preferRelativeResize="0"/>
          <p:nvPr/>
        </p:nvPicPr>
        <p:blipFill rotWithShape="1">
          <a:blip r:embed="rId3"/>
          <a:srcRect/>
          <a:stretch>
            <a:fillRect/>
          </a:stretch>
        </p:blipFill>
        <p:spPr>
          <a:xfrm>
            <a:off x="3307961" y="2223435"/>
            <a:ext cx="5576079" cy="232209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2"/>
          <p:cNvSpPr txBox="1">
            <a:spLocks noGrp="1"/>
          </p:cNvSpPr>
          <p:nvPr>
            <p:ph type="body" idx="1"/>
          </p:nvPr>
        </p:nvSpPr>
        <p:spPr>
          <a:xfrm>
            <a:off x="609600" y="1600201"/>
            <a:ext cx="10972800" cy="4191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sz="4400" b="1">
                <a:latin typeface="EB Garamond"/>
                <a:ea typeface="EB Garamond"/>
                <a:cs typeface="EB Garamond"/>
                <a:sym typeface="EB Garamond"/>
              </a:rPr>
              <a:t>Navigating google classroom is easy</a:t>
            </a:r>
            <a:endParaRPr sz="4400" b="1">
              <a:latin typeface="EB Garamond"/>
              <a:ea typeface="EB Garamond"/>
              <a:cs typeface="EB Garamond"/>
              <a:sym typeface="EB Garamond"/>
            </a:endParaRPr>
          </a:p>
          <a:p>
            <a:pPr marL="342900" lvl="0" indent="-139700" algn="l" rtl="0">
              <a:lnSpc>
                <a:spcPct val="90000"/>
              </a:lnSpc>
              <a:spcBef>
                <a:spcPts val="640"/>
              </a:spcBef>
              <a:spcAft>
                <a:spcPts val="0"/>
              </a:spcAft>
              <a:buClr>
                <a:schemeClr val="dk1"/>
              </a:buClr>
              <a:buSzPts val="3200"/>
              <a:buNone/>
            </a:pPr>
            <a:endParaRPr sz="4400" b="1">
              <a:latin typeface="EB Garamond"/>
              <a:ea typeface="EB Garamond"/>
              <a:cs typeface="EB Garamond"/>
              <a:sym typeface="EB Garamond"/>
            </a:endParaRPr>
          </a:p>
          <a:p>
            <a:pPr marL="342900" lvl="0" indent="-342900" algn="l" rtl="0">
              <a:lnSpc>
                <a:spcPct val="90000"/>
              </a:lnSpc>
              <a:spcBef>
                <a:spcPts val="640"/>
              </a:spcBef>
              <a:spcAft>
                <a:spcPts val="0"/>
              </a:spcAft>
              <a:buClr>
                <a:schemeClr val="dk1"/>
              </a:buClr>
              <a:buSzPts val="3200"/>
              <a:buChar char="•"/>
            </a:pPr>
            <a:r>
              <a:rPr lang="en-US" sz="4400" b="1">
                <a:latin typeface="EB Garamond"/>
                <a:ea typeface="EB Garamond"/>
                <a:cs typeface="EB Garamond"/>
                <a:sym typeface="EB Garamond"/>
              </a:rPr>
              <a:t>Take your time to familiarize yourself with other functionalities</a:t>
            </a:r>
            <a:endParaRPr sz="4400" b="1">
              <a:latin typeface="EB Garamond"/>
              <a:ea typeface="EB Garamond"/>
              <a:cs typeface="EB Garamond"/>
              <a:sym typeface="EB Garamond"/>
            </a:endParaRPr>
          </a:p>
          <a:p>
            <a:pPr marL="0" lvl="0" indent="0" algn="l" rtl="0">
              <a:lnSpc>
                <a:spcPct val="90000"/>
              </a:lnSpc>
              <a:spcBef>
                <a:spcPts val="640"/>
              </a:spcBef>
              <a:spcAft>
                <a:spcPts val="0"/>
              </a:spcAft>
              <a:buClr>
                <a:schemeClr val="dk1"/>
              </a:buClr>
              <a:buSzPts val="3200"/>
              <a:buNone/>
            </a:pPr>
            <a:endParaRPr sz="4400" b="1">
              <a:latin typeface="EB Garamond"/>
              <a:ea typeface="EB Garamond"/>
              <a:cs typeface="EB Garamond"/>
              <a:sym typeface="EB Garamond"/>
            </a:endParaRPr>
          </a:p>
        </p:txBody>
      </p:sp>
      <p:sp>
        <p:nvSpPr>
          <p:cNvPr id="282" name="Google Shape;282;p22"/>
          <p:cNvSpPr/>
          <p:nvPr/>
        </p:nvSpPr>
        <p:spPr>
          <a:xfrm>
            <a:off x="3657601" y="3864423"/>
            <a:ext cx="4431897"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5400"/>
              <a:buFont typeface="Calibri" panose="020F0502020204030204"/>
              <a:buNone/>
            </a:pPr>
            <a:endParaRPr sz="5400" b="1" i="0" u="none" strike="noStrike" cap="none">
              <a:solidFill>
                <a:srgbClr val="FFA15D"/>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panose="020B0604020202020204"/>
              <a:buNone/>
            </a:pPr>
            <a:r>
              <a:rPr lang="en-US">
                <a:latin typeface="Arial" panose="020B0604020202020204"/>
                <a:ea typeface="Arial" panose="020B0604020202020204"/>
                <a:cs typeface="Arial" panose="020B0604020202020204"/>
                <a:sym typeface="Arial" panose="020B0604020202020204"/>
              </a:rPr>
              <a:t>Guide on Asynchronous Activities</a:t>
            </a:r>
          </a:p>
        </p:txBody>
      </p:sp>
      <p:sp>
        <p:nvSpPr>
          <p:cNvPr id="288" name="Google Shape;288;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a:latin typeface="Arial" panose="020B0604020202020204"/>
                <a:ea typeface="Arial" panose="020B0604020202020204"/>
                <a:cs typeface="Arial" panose="020B0604020202020204"/>
                <a:sym typeface="Arial" panose="020B0604020202020204"/>
              </a:rPr>
              <a:t>You are expected to do activities 1a, 1b,1c and 2 in the Google classroom and adhere to the deadlines set.</a:t>
            </a:r>
            <a:endParaRPr sz="3200">
              <a:latin typeface="Arial" panose="020B0604020202020204"/>
              <a:ea typeface="Arial" panose="020B0604020202020204"/>
              <a:cs typeface="Arial" panose="020B0604020202020204"/>
              <a:sym typeface="Arial" panose="020B0604020202020204"/>
            </a:endParaRPr>
          </a:p>
          <a:p>
            <a:pPr marL="228600" lvl="0" indent="-50800" algn="l" rtl="0">
              <a:lnSpc>
                <a:spcPct val="90000"/>
              </a:lnSpc>
              <a:spcBef>
                <a:spcPts val="1000"/>
              </a:spcBef>
              <a:spcAft>
                <a:spcPts val="0"/>
              </a:spcAft>
              <a:buClr>
                <a:schemeClr val="dk1"/>
              </a:buClr>
              <a:buSzPts val="2800"/>
              <a:buNone/>
            </a:pPr>
            <a:endParaRPr sz="3200">
              <a:latin typeface="Arial" panose="020B0604020202020204"/>
              <a:ea typeface="Arial" panose="020B0604020202020204"/>
              <a:cs typeface="Arial" panose="020B0604020202020204"/>
              <a:sym typeface="Arial" panose="020B0604020202020204"/>
            </a:endParaRPr>
          </a:p>
          <a:p>
            <a:pPr marL="685800" lvl="1" indent="-76200" algn="l" rtl="0">
              <a:lnSpc>
                <a:spcPct val="90000"/>
              </a:lnSpc>
              <a:spcBef>
                <a:spcPts val="500"/>
              </a:spcBef>
              <a:spcAft>
                <a:spcPts val="0"/>
              </a:spcAft>
              <a:buClr>
                <a:schemeClr val="dk1"/>
              </a:buClr>
              <a:buSzPts val="2400"/>
              <a:buNone/>
            </a:pPr>
            <a:endParaRPr sz="3200">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panose="020B0604020202020204"/>
              <a:buNone/>
            </a:pPr>
            <a:r>
              <a:rPr lang="en-US">
                <a:latin typeface="Arial" panose="020B0604020202020204"/>
                <a:ea typeface="Arial" panose="020B0604020202020204"/>
                <a:cs typeface="Arial" panose="020B0604020202020204"/>
                <a:sym typeface="Arial" panose="020B0604020202020204"/>
              </a:rPr>
              <a:t>Conclusion</a:t>
            </a:r>
            <a:endParaRPr>
              <a:latin typeface="Arial" panose="020B0604020202020204"/>
              <a:ea typeface="Arial" panose="020B0604020202020204"/>
              <a:cs typeface="Arial" panose="020B0604020202020204"/>
              <a:sym typeface="Arial" panose="020B0604020202020204"/>
            </a:endParaRPr>
          </a:p>
        </p:txBody>
      </p:sp>
      <p:sp>
        <p:nvSpPr>
          <p:cNvPr id="294" name="Google Shape;294;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753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a:latin typeface="Arial" panose="020B0604020202020204"/>
                <a:ea typeface="Arial" panose="020B0604020202020204"/>
                <a:cs typeface="Arial" panose="020B0604020202020204"/>
                <a:sym typeface="Arial" panose="020B0604020202020204"/>
              </a:rPr>
              <a:t>In this session you have learnt the features of a Google Classroom, how to create and use the Google Classroom for teaching and learning</a:t>
            </a:r>
            <a:endParaRPr sz="3200">
              <a:latin typeface="Arial" panose="020B0604020202020204"/>
              <a:ea typeface="Arial" panose="020B0604020202020204"/>
              <a:cs typeface="Arial" panose="020B0604020202020204"/>
              <a:sym typeface="Arial" panose="020B0604020202020204"/>
            </a:endParaRPr>
          </a:p>
          <a:p>
            <a:pPr marL="228600" lvl="0" indent="-228600" algn="l" rtl="0">
              <a:lnSpc>
                <a:spcPct val="90000"/>
              </a:lnSpc>
              <a:spcBef>
                <a:spcPts val="1000"/>
              </a:spcBef>
              <a:spcAft>
                <a:spcPts val="0"/>
              </a:spcAft>
              <a:buClr>
                <a:schemeClr val="dk1"/>
              </a:buClr>
              <a:buSzPts val="3200"/>
              <a:buChar char="•"/>
            </a:pPr>
            <a:r>
              <a:rPr lang="en-US" sz="3200">
                <a:latin typeface="Arial" panose="020B0604020202020204"/>
                <a:ea typeface="Arial" panose="020B0604020202020204"/>
                <a:cs typeface="Arial" panose="020B0604020202020204"/>
                <a:sym typeface="Arial" panose="020B0604020202020204"/>
              </a:rPr>
              <a:t>It is now expected that you will practice this skill and use it to teach your learners remotely or blend it with face to face to engage them and give them tasks or assignments to enhance achievement of learning outcomes</a:t>
            </a:r>
            <a:endParaRPr sz="3200">
              <a:latin typeface="Arial" panose="020B0604020202020204"/>
              <a:ea typeface="Arial" panose="020B0604020202020204"/>
              <a:cs typeface="Arial" panose="020B0604020202020204"/>
              <a:sym typeface="Arial" panose="020B0604020202020204"/>
            </a:endParaRPr>
          </a:p>
          <a:p>
            <a:pPr marL="228600" lvl="0" indent="-50800" algn="l" rtl="0">
              <a:lnSpc>
                <a:spcPct val="90000"/>
              </a:lnSpc>
              <a:spcBef>
                <a:spcPts val="1000"/>
              </a:spcBef>
              <a:spcAft>
                <a:spcPts val="0"/>
              </a:spcAft>
              <a:buClr>
                <a:schemeClr val="dk1"/>
              </a:buClr>
              <a:buSzPts val="2800"/>
              <a:buNone/>
            </a:pPr>
            <a:endParaRPr sz="3200">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3"/>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panose="020B0604020202020204"/>
              <a:buNone/>
            </a:pPr>
            <a:r>
              <a:rPr lang="en-US">
                <a:latin typeface="Arial" panose="020B0604020202020204"/>
                <a:ea typeface="Arial" panose="020B0604020202020204"/>
                <a:cs typeface="Arial" panose="020B0604020202020204"/>
                <a:sym typeface="Arial" panose="020B0604020202020204"/>
              </a:rPr>
              <a:t>Introduction</a:t>
            </a:r>
            <a:endParaRPr>
              <a:latin typeface="Arial" panose="020B0604020202020204"/>
              <a:ea typeface="Arial" panose="020B0604020202020204"/>
              <a:cs typeface="Arial" panose="020B0604020202020204"/>
              <a:sym typeface="Arial" panose="020B0604020202020204"/>
            </a:endParaRPr>
          </a:p>
        </p:txBody>
      </p:sp>
      <p:sp>
        <p:nvSpPr>
          <p:cNvPr id="138" name="Google Shape;138;p3"/>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39" name="Google Shape;139;p3"/>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40" name="Google Shape;140;p3"/>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41" name="Google Shape;141;p3"/>
          <p:cNvSpPr txBox="1">
            <a:spLocks noGrp="1"/>
          </p:cNvSpPr>
          <p:nvPr>
            <p:ph type="body" idx="1"/>
          </p:nvPr>
        </p:nvSpPr>
        <p:spPr>
          <a:xfrm>
            <a:off x="1653363" y="2176272"/>
            <a:ext cx="9367204" cy="404164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400"/>
              <a:buChar char="•"/>
            </a:pPr>
            <a:r>
              <a:rPr lang="en-US" sz="2400">
                <a:latin typeface="Arial" panose="020B0604020202020204"/>
                <a:ea typeface="Arial" panose="020B0604020202020204"/>
                <a:cs typeface="Arial" panose="020B0604020202020204"/>
                <a:sym typeface="Arial" panose="020B0604020202020204"/>
              </a:rPr>
              <a:t>This session explores the use of Learning Management System (LMS) in the learning process</a:t>
            </a:r>
            <a:endParaRPr sz="2400">
              <a:latin typeface="Arial" panose="020B0604020202020204"/>
              <a:ea typeface="Arial" panose="020B0604020202020204"/>
              <a:cs typeface="Arial" panose="020B0604020202020204"/>
              <a:sym typeface="Arial" panose="020B0604020202020204"/>
            </a:endParaRPr>
          </a:p>
          <a:p>
            <a:pPr marL="228600" lvl="0" indent="-228600" algn="l" rtl="0">
              <a:lnSpc>
                <a:spcPct val="90000"/>
              </a:lnSpc>
              <a:spcBef>
                <a:spcPts val="1000"/>
              </a:spcBef>
              <a:spcAft>
                <a:spcPts val="0"/>
              </a:spcAft>
              <a:buClr>
                <a:schemeClr val="dk1"/>
              </a:buClr>
              <a:buSzPts val="2400"/>
              <a:buChar char="•"/>
            </a:pPr>
            <a:r>
              <a:rPr lang="en-US" sz="2400">
                <a:latin typeface="Arial" panose="020B0604020202020204"/>
                <a:ea typeface="Arial" panose="020B0604020202020204"/>
                <a:cs typeface="Arial" panose="020B0604020202020204"/>
                <a:sym typeface="Arial" panose="020B0604020202020204"/>
              </a:rPr>
              <a:t>LMS is an online system or software which is used to plan, </a:t>
            </a:r>
            <a:r>
              <a:rPr lang="en-US" sz="2400">
                <a:highlight>
                  <a:schemeClr val="lt2"/>
                </a:highlight>
                <a:latin typeface="Arial" panose="020B0604020202020204"/>
                <a:ea typeface="Arial" panose="020B0604020202020204"/>
                <a:cs typeface="Arial" panose="020B0604020202020204"/>
                <a:sym typeface="Arial" panose="020B0604020202020204"/>
              </a:rPr>
              <a:t>execute, and assess a specific learning process</a:t>
            </a:r>
            <a:endParaRPr sz="2400">
              <a:highlight>
                <a:schemeClr val="lt2"/>
              </a:highlight>
              <a:latin typeface="Arial" panose="020B0604020202020204"/>
              <a:ea typeface="Arial" panose="020B0604020202020204"/>
              <a:cs typeface="Arial" panose="020B0604020202020204"/>
              <a:sym typeface="Arial" panose="020B0604020202020204"/>
            </a:endParaRPr>
          </a:p>
          <a:p>
            <a:pPr marL="228600" lvl="0" indent="-317500" algn="l" rtl="0">
              <a:spcBef>
                <a:spcPts val="0"/>
              </a:spcBef>
              <a:spcAft>
                <a:spcPts val="0"/>
              </a:spcAft>
              <a:buSzPts val="3200"/>
              <a:buChar char="•"/>
            </a:pPr>
            <a:r>
              <a:rPr lang="en-US" sz="2435">
                <a:solidFill>
                  <a:srgbClr val="1A1A47"/>
                </a:solidFill>
                <a:highlight>
                  <a:schemeClr val="lt2"/>
                </a:highlight>
                <a:latin typeface="Arial" panose="020B0604020202020204"/>
                <a:ea typeface="Arial" panose="020B0604020202020204"/>
                <a:cs typeface="Arial" panose="020B0604020202020204"/>
                <a:sym typeface="Arial" panose="020B0604020202020204"/>
              </a:rPr>
              <a:t>It serves as a virtual classroom where teachers can interact with their students and conduct learning activities online.</a:t>
            </a:r>
            <a:endParaRPr sz="3200">
              <a:highlight>
                <a:schemeClr val="lt2"/>
              </a:highlight>
              <a:latin typeface="Arial" panose="020B0604020202020204"/>
              <a:ea typeface="Arial" panose="020B0604020202020204"/>
              <a:cs typeface="Arial" panose="020B0604020202020204"/>
              <a:sym typeface="Arial" panose="020B0604020202020204"/>
            </a:endParaRPr>
          </a:p>
          <a:p>
            <a:pPr marL="228600" lvl="0" indent="-228600" algn="l" rtl="0">
              <a:lnSpc>
                <a:spcPct val="90000"/>
              </a:lnSpc>
              <a:spcBef>
                <a:spcPts val="1000"/>
              </a:spcBef>
              <a:spcAft>
                <a:spcPts val="0"/>
              </a:spcAft>
              <a:buClr>
                <a:schemeClr val="dk1"/>
              </a:buClr>
              <a:buSzPts val="2400"/>
              <a:buChar char="•"/>
            </a:pPr>
            <a:r>
              <a:rPr lang="en-US" sz="2400">
                <a:highlight>
                  <a:schemeClr val="lt2"/>
                </a:highlight>
                <a:latin typeface="Arial" panose="020B0604020202020204"/>
                <a:ea typeface="Arial" panose="020B0604020202020204"/>
                <a:cs typeface="Arial" panose="020B0604020202020204"/>
                <a:sym typeface="Arial" panose="020B0604020202020204"/>
              </a:rPr>
              <a:t>Examples include Google classroom, Microsoft Teams, </a:t>
            </a:r>
            <a:r>
              <a:rPr lang="en-US" sz="2400">
                <a:latin typeface="Arial" panose="020B0604020202020204"/>
                <a:ea typeface="Arial" panose="020B0604020202020204"/>
                <a:cs typeface="Arial" panose="020B0604020202020204"/>
                <a:sym typeface="Arial" panose="020B0604020202020204"/>
              </a:rPr>
              <a:t>Moodle and TalentLMS </a:t>
            </a:r>
            <a:endParaRPr sz="2400">
              <a:latin typeface="Arial" panose="020B0604020202020204"/>
              <a:ea typeface="Arial" panose="020B0604020202020204"/>
              <a:cs typeface="Arial" panose="020B0604020202020204"/>
              <a:sym typeface="Arial" panose="020B0604020202020204"/>
            </a:endParaRPr>
          </a:p>
          <a:p>
            <a:pPr marL="228600" lvl="0" indent="-228600" algn="l" rtl="0">
              <a:lnSpc>
                <a:spcPct val="90000"/>
              </a:lnSpc>
              <a:spcBef>
                <a:spcPts val="1000"/>
              </a:spcBef>
              <a:spcAft>
                <a:spcPts val="0"/>
              </a:spcAft>
              <a:buClr>
                <a:schemeClr val="dk1"/>
              </a:buClr>
              <a:buSzPts val="2400"/>
              <a:buChar char="•"/>
            </a:pPr>
            <a:r>
              <a:rPr lang="en-US" sz="2400" b="1">
                <a:latin typeface="Arial" panose="020B0604020202020204"/>
                <a:ea typeface="Arial" panose="020B0604020202020204"/>
                <a:cs typeface="Arial" panose="020B0604020202020204"/>
                <a:sym typeface="Arial" panose="020B0604020202020204"/>
              </a:rPr>
              <a:t>In this session the focus is on Google Classroom</a:t>
            </a:r>
            <a:endParaRPr sz="2400" b="1">
              <a:latin typeface="Arial" panose="020B0604020202020204"/>
              <a:ea typeface="Arial" panose="020B0604020202020204"/>
              <a:cs typeface="Arial" panose="020B0604020202020204"/>
              <a:sym typeface="Arial" panose="020B0604020202020204"/>
            </a:endParaRPr>
          </a:p>
        </p:txBody>
      </p:sp>
      <p:pic>
        <p:nvPicPr>
          <p:cNvPr id="2" name="Picture Placeholder 1"/>
          <p:cNvPicPr>
            <a:picLocks noGrp="1" noChangeAspect="1"/>
          </p:cNvPicPr>
          <p:nvPr>
            <p:ph type="pic" idx="2"/>
          </p:nvPr>
        </p:nvPicPr>
        <p:blipFill>
          <a:blip r:embed="rId3"/>
          <a:srcRect l="1327" t="30875" r="80823" b="45626"/>
          <a:stretch>
            <a:fillRect/>
          </a:stretch>
        </p:blipFill>
        <p:spPr>
          <a:xfrm>
            <a:off x="9234170" y="4833620"/>
            <a:ext cx="1101725" cy="8153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4"/>
          <p:cNvSpPr/>
          <p:nvPr/>
        </p:nvSpPr>
        <p:spPr>
          <a:xfrm>
            <a:off x="-1" y="0"/>
            <a:ext cx="386463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47" name="Google Shape;147;p4"/>
          <p:cNvSpPr txBox="1">
            <a:spLocks noGrp="1"/>
          </p:cNvSpPr>
          <p:nvPr>
            <p:ph type="title"/>
          </p:nvPr>
        </p:nvSpPr>
        <p:spPr>
          <a:xfrm>
            <a:off x="312724" y="3433763"/>
            <a:ext cx="3197013" cy="2743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800"/>
              <a:buFont typeface="Times New Roman" panose="02020603050405020304"/>
              <a:buNone/>
            </a:pPr>
            <a:r>
              <a:rPr lang="en-US" sz="4800" b="1">
                <a:solidFill>
                  <a:schemeClr val="lt1"/>
                </a:solidFill>
                <a:latin typeface="Times New Roman" panose="02020603050405020304"/>
                <a:ea typeface="Times New Roman" panose="02020603050405020304"/>
                <a:cs typeface="Times New Roman" panose="02020603050405020304"/>
                <a:sym typeface="Times New Roman" panose="02020603050405020304"/>
              </a:rPr>
              <a:t>Rationale</a:t>
            </a:r>
            <a:endParaRPr sz="48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48" name="Google Shape;148;p4" descr="Classroom"/>
          <p:cNvPicPr preferRelativeResize="0"/>
          <p:nvPr/>
        </p:nvPicPr>
        <p:blipFill rotWithShape="1">
          <a:blip r:embed="rId3"/>
          <a:srcRect/>
          <a:stretch>
            <a:fillRect/>
          </a:stretch>
        </p:blipFill>
        <p:spPr>
          <a:xfrm>
            <a:off x="1402271" y="2122544"/>
            <a:ext cx="914400" cy="914400"/>
          </a:xfrm>
          <a:prstGeom prst="rect">
            <a:avLst/>
          </a:prstGeom>
          <a:noFill/>
          <a:ln>
            <a:noFill/>
          </a:ln>
        </p:spPr>
      </p:pic>
      <p:sp>
        <p:nvSpPr>
          <p:cNvPr id="149" name="Google Shape;149;p4"/>
          <p:cNvSpPr txBox="1">
            <a:spLocks noGrp="1"/>
          </p:cNvSpPr>
          <p:nvPr>
            <p:ph type="body" idx="1"/>
          </p:nvPr>
        </p:nvSpPr>
        <p:spPr>
          <a:xfrm>
            <a:off x="3864625" y="641625"/>
            <a:ext cx="8150100" cy="61416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200"/>
              <a:buChar char="•"/>
            </a:pPr>
            <a:r>
              <a:rPr lang="en-US" sz="2200">
                <a:latin typeface="Arial" panose="020B0604020202020204"/>
                <a:ea typeface="Arial" panose="020B0604020202020204"/>
                <a:cs typeface="Arial" panose="020B0604020202020204"/>
                <a:sym typeface="Arial" panose="020B0604020202020204"/>
              </a:rPr>
              <a:t>LMS makes learning flexible since learning can take place anywhere and at anytime</a:t>
            </a:r>
            <a:endParaRPr sz="2200">
              <a:latin typeface="Arial" panose="020B0604020202020204"/>
              <a:ea typeface="Arial" panose="020B0604020202020204"/>
              <a:cs typeface="Arial" panose="020B0604020202020204"/>
              <a:sym typeface="Arial" panose="020B0604020202020204"/>
            </a:endParaRPr>
          </a:p>
          <a:p>
            <a:pPr marL="228600" lvl="0" indent="-228600" algn="l" rtl="0">
              <a:lnSpc>
                <a:spcPct val="90000"/>
              </a:lnSpc>
              <a:spcBef>
                <a:spcPts val="1000"/>
              </a:spcBef>
              <a:spcAft>
                <a:spcPts val="0"/>
              </a:spcAft>
              <a:buClr>
                <a:schemeClr val="dk1"/>
              </a:buClr>
              <a:buSzPts val="2200"/>
              <a:buChar char="•"/>
            </a:pPr>
            <a:r>
              <a:rPr lang="en-US" sz="2200">
                <a:latin typeface="Arial" panose="020B0604020202020204"/>
                <a:ea typeface="Arial" panose="020B0604020202020204"/>
                <a:cs typeface="Arial" panose="020B0604020202020204"/>
                <a:sym typeface="Arial" panose="020B0604020202020204"/>
              </a:rPr>
              <a:t>Disruptions in the school calendar such as COVID-19 pandemic can occur leading to closure of schools. </a:t>
            </a:r>
            <a:endParaRPr sz="2200">
              <a:latin typeface="Arial" panose="020B0604020202020204"/>
              <a:ea typeface="Arial" panose="020B0604020202020204"/>
              <a:cs typeface="Arial" panose="020B0604020202020204"/>
              <a:sym typeface="Arial" panose="020B0604020202020204"/>
            </a:endParaRPr>
          </a:p>
          <a:p>
            <a:pPr marL="228600" lvl="0" indent="-228600" algn="l" rtl="0">
              <a:lnSpc>
                <a:spcPct val="90000"/>
              </a:lnSpc>
              <a:spcBef>
                <a:spcPts val="1000"/>
              </a:spcBef>
              <a:spcAft>
                <a:spcPts val="0"/>
              </a:spcAft>
              <a:buClr>
                <a:schemeClr val="dk1"/>
              </a:buClr>
              <a:buSzPts val="2200"/>
              <a:buChar char="•"/>
            </a:pPr>
            <a:r>
              <a:rPr lang="en-US" sz="2200">
                <a:latin typeface="Arial" panose="020B0604020202020204"/>
                <a:ea typeface="Arial" panose="020B0604020202020204"/>
                <a:cs typeface="Arial" panose="020B0604020202020204"/>
                <a:sym typeface="Arial" panose="020B0604020202020204"/>
              </a:rPr>
              <a:t>This necessitates the need for  LMS  to allow continuity of learning. </a:t>
            </a:r>
            <a:endParaRPr sz="2200">
              <a:latin typeface="Arial" panose="020B0604020202020204"/>
              <a:ea typeface="Arial" panose="020B0604020202020204"/>
              <a:cs typeface="Arial" panose="020B0604020202020204"/>
              <a:sym typeface="Arial" panose="020B0604020202020204"/>
            </a:endParaRPr>
          </a:p>
          <a:p>
            <a:pPr marL="228600" lvl="0" indent="-228600" algn="l" rtl="0">
              <a:lnSpc>
                <a:spcPct val="90000"/>
              </a:lnSpc>
              <a:spcBef>
                <a:spcPts val="1000"/>
              </a:spcBef>
              <a:spcAft>
                <a:spcPts val="0"/>
              </a:spcAft>
              <a:buClr>
                <a:schemeClr val="dk1"/>
              </a:buClr>
              <a:buSzPts val="2200"/>
              <a:buChar char="•"/>
            </a:pPr>
            <a:r>
              <a:rPr lang="en-US" sz="2200">
                <a:latin typeface="Arial" panose="020B0604020202020204"/>
                <a:ea typeface="Arial" panose="020B0604020202020204"/>
                <a:cs typeface="Arial" panose="020B0604020202020204"/>
                <a:sym typeface="Arial" panose="020B0604020202020204"/>
              </a:rPr>
              <a:t>LMS gives the teacher the ability to teach and track the progress of learners remotely.</a:t>
            </a:r>
            <a:endParaRPr sz="2200">
              <a:latin typeface="Arial" panose="020B0604020202020204"/>
              <a:ea typeface="Arial" panose="020B0604020202020204"/>
              <a:cs typeface="Arial" panose="020B0604020202020204"/>
              <a:sym typeface="Arial" panose="020B0604020202020204"/>
            </a:endParaRPr>
          </a:p>
          <a:p>
            <a:pPr marL="228600" lvl="0" indent="0" algn="l" rtl="0">
              <a:lnSpc>
                <a:spcPct val="90000"/>
              </a:lnSpc>
              <a:spcBef>
                <a:spcPts val="1000"/>
              </a:spcBef>
              <a:spcAft>
                <a:spcPts val="0"/>
              </a:spcAft>
              <a:buNone/>
            </a:pPr>
            <a:endParaRPr sz="2200">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5"/>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5" name="Google Shape;155;p5"/>
          <p:cNvSpPr/>
          <p:nvPr/>
        </p:nvSpPr>
        <p:spPr>
          <a:xfrm>
            <a:off x="489189" y="1119031"/>
            <a:ext cx="4619938" cy="46199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6" name="Google Shape;156;p5"/>
          <p:cNvSpPr txBox="1">
            <a:spLocks noGrp="1"/>
          </p:cNvSpPr>
          <p:nvPr>
            <p:ph type="title"/>
          </p:nvPr>
        </p:nvSpPr>
        <p:spPr>
          <a:xfrm>
            <a:off x="726949" y="1396686"/>
            <a:ext cx="3240600" cy="406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Arial" panose="020B0604020202020204"/>
              <a:buNone/>
            </a:pPr>
            <a:r>
              <a:rPr lang="en-US">
                <a:solidFill>
                  <a:srgbClr val="FFFFFF"/>
                </a:solidFill>
                <a:latin typeface="Arial" panose="020B0604020202020204"/>
                <a:ea typeface="Arial" panose="020B0604020202020204"/>
                <a:cs typeface="Arial" panose="020B0604020202020204"/>
                <a:sym typeface="Arial" panose="020B0604020202020204"/>
              </a:rPr>
              <a:t>Learning Outcomes</a:t>
            </a:r>
            <a:endParaRPr>
              <a:solidFill>
                <a:srgbClr val="FFFFFF"/>
              </a:solidFill>
              <a:latin typeface="Arial" panose="020B0604020202020204"/>
              <a:ea typeface="Arial" panose="020B0604020202020204"/>
              <a:cs typeface="Arial" panose="020B0604020202020204"/>
              <a:sym typeface="Arial" panose="020B0604020202020204"/>
            </a:endParaRPr>
          </a:p>
        </p:txBody>
      </p:sp>
      <p:sp>
        <p:nvSpPr>
          <p:cNvPr id="157" name="Google Shape;157;p5"/>
          <p:cNvSpPr/>
          <p:nvPr/>
        </p:nvSpPr>
        <p:spPr>
          <a:xfrm rot="-1790889">
            <a:off x="8683720" y="941148"/>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panose="020F050202020403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8" name="Google Shape;158;p5"/>
          <p:cNvSpPr/>
          <p:nvPr/>
        </p:nvSpPr>
        <p:spPr>
          <a:xfrm>
            <a:off x="910048" y="4780992"/>
            <a:ext cx="546100" cy="546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59" name="Google Shape;159;p5"/>
          <p:cNvSpPr txBox="1">
            <a:spLocks noGrp="1"/>
          </p:cNvSpPr>
          <p:nvPr>
            <p:ph type="body" idx="1"/>
          </p:nvPr>
        </p:nvSpPr>
        <p:spPr>
          <a:xfrm>
            <a:off x="5010720" y="1526033"/>
            <a:ext cx="7060395" cy="393528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a:latin typeface="Arial" panose="020B0604020202020204"/>
                <a:ea typeface="Arial" panose="020B0604020202020204"/>
                <a:cs typeface="Arial" panose="020B0604020202020204"/>
                <a:sym typeface="Arial" panose="020B0604020202020204"/>
              </a:rPr>
              <a:t>By the end of this unit you should be able to demonstrate ability to:</a:t>
            </a:r>
            <a:endParaRPr>
              <a:latin typeface="Arial" panose="020B0604020202020204"/>
              <a:ea typeface="Arial" panose="020B0604020202020204"/>
              <a:cs typeface="Arial" panose="020B0604020202020204"/>
              <a:sym typeface="Arial" panose="020B0604020202020204"/>
            </a:endParaRPr>
          </a:p>
          <a:p>
            <a:pPr marL="0" lvl="0" indent="0" algn="l" rtl="0">
              <a:lnSpc>
                <a:spcPct val="90000"/>
              </a:lnSpc>
              <a:spcBef>
                <a:spcPts val="1000"/>
              </a:spcBef>
              <a:spcAft>
                <a:spcPts val="0"/>
              </a:spcAft>
              <a:buClr>
                <a:schemeClr val="dk1"/>
              </a:buClr>
              <a:buSzPts val="2800"/>
              <a:buNone/>
            </a:pPr>
            <a:r>
              <a:rPr lang="en-US" b="1">
                <a:latin typeface="Arial" panose="020B0604020202020204"/>
                <a:ea typeface="Arial" panose="020B0604020202020204"/>
                <a:cs typeface="Arial" panose="020B0604020202020204"/>
                <a:sym typeface="Arial" panose="020B0604020202020204"/>
              </a:rPr>
              <a:t>i.	Navigate a Google classroom</a:t>
            </a:r>
            <a:endParaRPr b="1">
              <a:latin typeface="Arial" panose="020B0604020202020204"/>
              <a:ea typeface="Arial" panose="020B0604020202020204"/>
              <a:cs typeface="Arial" panose="020B0604020202020204"/>
              <a:sym typeface="Arial" panose="020B0604020202020204"/>
            </a:endParaRPr>
          </a:p>
          <a:p>
            <a:pPr marL="0" lvl="0" indent="0" algn="l" rtl="0">
              <a:lnSpc>
                <a:spcPct val="90000"/>
              </a:lnSpc>
              <a:spcBef>
                <a:spcPts val="1000"/>
              </a:spcBef>
              <a:spcAft>
                <a:spcPts val="0"/>
              </a:spcAft>
              <a:buClr>
                <a:schemeClr val="dk1"/>
              </a:buClr>
              <a:buSzPts val="2800"/>
              <a:buNone/>
            </a:pPr>
            <a:r>
              <a:rPr lang="en-US" b="1">
                <a:latin typeface="Arial" panose="020B0604020202020204"/>
                <a:ea typeface="Arial" panose="020B0604020202020204"/>
                <a:cs typeface="Arial" panose="020B0604020202020204"/>
                <a:sym typeface="Arial" panose="020B0604020202020204"/>
              </a:rPr>
              <a:t>ii.	Create a Google classroom</a:t>
            </a:r>
            <a:endParaRPr b="1">
              <a:latin typeface="Arial" panose="020B0604020202020204"/>
              <a:ea typeface="Arial" panose="020B0604020202020204"/>
              <a:cs typeface="Arial" panose="020B0604020202020204"/>
              <a:sym typeface="Arial" panose="020B0604020202020204"/>
            </a:endParaRPr>
          </a:p>
          <a:p>
            <a:pPr marL="0" lvl="0" indent="0" algn="l" rtl="0">
              <a:lnSpc>
                <a:spcPct val="90000"/>
              </a:lnSpc>
              <a:spcBef>
                <a:spcPts val="1000"/>
              </a:spcBef>
              <a:spcAft>
                <a:spcPts val="0"/>
              </a:spcAft>
              <a:buClr>
                <a:schemeClr val="dk1"/>
              </a:buClr>
              <a:buSzPts val="2800"/>
              <a:buNone/>
            </a:pPr>
            <a:r>
              <a:rPr lang="en-US" b="1">
                <a:latin typeface="Arial" panose="020B0604020202020204"/>
                <a:ea typeface="Arial" panose="020B0604020202020204"/>
                <a:cs typeface="Arial" panose="020B0604020202020204"/>
                <a:sym typeface="Arial" panose="020B0604020202020204"/>
              </a:rPr>
              <a:t>iii.	Add content to the created Google classroom</a:t>
            </a:r>
            <a:endParaRPr b="1">
              <a:latin typeface="Arial" panose="020B0604020202020204"/>
              <a:ea typeface="Arial" panose="020B0604020202020204"/>
              <a:cs typeface="Arial" panose="020B0604020202020204"/>
              <a:sym typeface="Arial" panose="020B0604020202020204"/>
            </a:endParaRPr>
          </a:p>
          <a:p>
            <a:pPr marL="0" lvl="0" indent="0" algn="l" rtl="0">
              <a:lnSpc>
                <a:spcPct val="90000"/>
              </a:lnSpc>
              <a:spcBef>
                <a:spcPts val="1000"/>
              </a:spcBef>
              <a:spcAft>
                <a:spcPts val="0"/>
              </a:spcAft>
              <a:buClr>
                <a:schemeClr val="dk1"/>
              </a:buClr>
              <a:buSzPts val="2800"/>
              <a:buNone/>
            </a:pPr>
            <a:r>
              <a:rPr lang="en-US" b="1">
                <a:latin typeface="Arial" panose="020B0604020202020204"/>
                <a:ea typeface="Arial" panose="020B0604020202020204"/>
                <a:cs typeface="Arial" panose="020B0604020202020204"/>
                <a:sym typeface="Arial" panose="020B0604020202020204"/>
              </a:rPr>
              <a:t>iv. Appreciate the use of Google classroom LMS</a:t>
            </a:r>
            <a:endParaRPr b="1">
              <a:latin typeface="Arial" panose="020B0604020202020204"/>
              <a:ea typeface="Arial" panose="020B0604020202020204"/>
              <a:cs typeface="Arial" panose="020B0604020202020204"/>
              <a:sym typeface="Arial" panose="020B0604020202020204"/>
            </a:endParaRPr>
          </a:p>
          <a:p>
            <a:pPr marL="228600" lvl="0" indent="-50800" algn="l" rtl="0">
              <a:lnSpc>
                <a:spcPct val="90000"/>
              </a:lnSpc>
              <a:spcBef>
                <a:spcPts val="1000"/>
              </a:spcBef>
              <a:spcAft>
                <a:spcPts val="0"/>
              </a:spcAft>
              <a:buClr>
                <a:schemeClr val="dk1"/>
              </a:buClr>
              <a:buSzPts val="2800"/>
              <a:buNone/>
            </a:pPr>
            <a:endParaRPr>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957465" y="38897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panose="020B0604020202020204"/>
              <a:buNone/>
            </a:pPr>
            <a:r>
              <a:rPr lang="en-US" sz="5400">
                <a:latin typeface="Arial" panose="020B0604020202020204"/>
                <a:ea typeface="Arial" panose="020B0604020202020204"/>
                <a:cs typeface="Arial" panose="020B0604020202020204"/>
                <a:sym typeface="Arial" panose="020B0604020202020204"/>
              </a:rPr>
              <a:t>Google Classroom</a:t>
            </a:r>
            <a:endParaRPr sz="5400">
              <a:latin typeface="Arial" panose="020B0604020202020204"/>
              <a:ea typeface="Arial" panose="020B0604020202020204"/>
              <a:cs typeface="Arial" panose="020B0604020202020204"/>
              <a:sym typeface="Arial" panose="020B0604020202020204"/>
            </a:endParaRPr>
          </a:p>
        </p:txBody>
      </p:sp>
      <p:sp>
        <p:nvSpPr>
          <p:cNvPr id="165" name="Google Shape;165;p6"/>
          <p:cNvSpPr txBox="1">
            <a:spLocks noGrp="1"/>
          </p:cNvSpPr>
          <p:nvPr>
            <p:ph type="body" idx="1"/>
          </p:nvPr>
        </p:nvSpPr>
        <p:spPr>
          <a:xfrm>
            <a:off x="782542" y="2262947"/>
            <a:ext cx="10515600" cy="4351338"/>
          </a:xfrm>
          <a:prstGeom prst="rect">
            <a:avLst/>
          </a:prstGeom>
          <a:noFill/>
          <a:ln>
            <a:noFill/>
          </a:ln>
        </p:spPr>
        <p:txBody>
          <a:bodyPr spcFirstLastPara="1" wrap="square" lIns="91425" tIns="45700" rIns="91425" bIns="45700" anchor="t" anchorCtr="0">
            <a:normAutofit/>
          </a:bodyPr>
          <a:lstStyle/>
          <a:p>
            <a:pPr marL="342900" lvl="0" indent="-139700" algn="l" rtl="0">
              <a:lnSpc>
                <a:spcPct val="90000"/>
              </a:lnSpc>
              <a:spcBef>
                <a:spcPts val="0"/>
              </a:spcBef>
              <a:spcAft>
                <a:spcPts val="0"/>
              </a:spcAft>
              <a:buClr>
                <a:schemeClr val="dk1"/>
              </a:buClr>
              <a:buSzPts val="3200"/>
              <a:buNone/>
            </a:pPr>
            <a:endParaRPr>
              <a:latin typeface="Arial" panose="020B0604020202020204"/>
              <a:ea typeface="Arial" panose="020B0604020202020204"/>
              <a:cs typeface="Arial" panose="020B0604020202020204"/>
              <a:sym typeface="Arial" panose="020B0604020202020204"/>
            </a:endParaRPr>
          </a:p>
          <a:p>
            <a:pPr marL="342900" lvl="0" indent="-342900" algn="l" rtl="0">
              <a:lnSpc>
                <a:spcPct val="90000"/>
              </a:lnSpc>
              <a:spcBef>
                <a:spcPts val="0"/>
              </a:spcBef>
              <a:spcAft>
                <a:spcPts val="0"/>
              </a:spcAft>
              <a:buClr>
                <a:schemeClr val="dk1"/>
              </a:buClr>
              <a:buSzPts val="3200"/>
              <a:buChar char="•"/>
            </a:pPr>
            <a:r>
              <a:rPr lang="en-US" sz="3200">
                <a:latin typeface="Arial" panose="020B0604020202020204"/>
                <a:ea typeface="Arial" panose="020B0604020202020204"/>
                <a:cs typeface="Arial" panose="020B0604020202020204"/>
                <a:sym typeface="Arial" panose="020B0604020202020204"/>
              </a:rPr>
              <a:t>Log into your Gmail account</a:t>
            </a:r>
            <a:endParaRPr sz="3200">
              <a:latin typeface="Arial" panose="020B0604020202020204"/>
              <a:ea typeface="Arial" panose="020B0604020202020204"/>
              <a:cs typeface="Arial" panose="020B0604020202020204"/>
              <a:sym typeface="Arial" panose="020B0604020202020204"/>
            </a:endParaRPr>
          </a:p>
          <a:p>
            <a:pPr marL="342900" lvl="0" indent="-342900" algn="l" rtl="0">
              <a:lnSpc>
                <a:spcPct val="90000"/>
              </a:lnSpc>
              <a:spcBef>
                <a:spcPts val="640"/>
              </a:spcBef>
              <a:spcAft>
                <a:spcPts val="0"/>
              </a:spcAft>
              <a:buClr>
                <a:schemeClr val="dk1"/>
              </a:buClr>
              <a:buSzPts val="3200"/>
              <a:buChar char="•"/>
            </a:pPr>
            <a:r>
              <a:rPr lang="en-US" sz="3200">
                <a:latin typeface="Arial" panose="020B0604020202020204"/>
                <a:ea typeface="Arial" panose="020B0604020202020204"/>
                <a:cs typeface="Arial" panose="020B0604020202020204"/>
                <a:sym typeface="Arial" panose="020B0604020202020204"/>
              </a:rPr>
              <a:t>Respond to the email with the following Subject: ​</a:t>
            </a:r>
            <a:r>
              <a:rPr lang="en-US" sz="3200" b="1">
                <a:solidFill>
                  <a:srgbClr val="000099"/>
                </a:solidFill>
                <a:latin typeface="Arial" panose="020B0604020202020204"/>
                <a:ea typeface="Arial" panose="020B0604020202020204"/>
                <a:cs typeface="Arial" panose="020B0604020202020204"/>
                <a:sym typeface="Arial" panose="020B0604020202020204"/>
              </a:rPr>
              <a:t>Class Invitation</a:t>
            </a:r>
            <a:r>
              <a:rPr lang="en-US" sz="3200" b="1">
                <a:latin typeface="Arial" panose="020B0604020202020204"/>
                <a:ea typeface="Arial" panose="020B0604020202020204"/>
                <a:cs typeface="Arial" panose="020B0604020202020204"/>
                <a:sym typeface="Arial" panose="020B0604020202020204"/>
              </a:rPr>
              <a:t>: </a:t>
            </a:r>
            <a:endParaRPr sz="3200" b="1">
              <a:latin typeface="Arial" panose="020B0604020202020204"/>
              <a:ea typeface="Arial" panose="020B0604020202020204"/>
              <a:cs typeface="Arial" panose="020B0604020202020204"/>
              <a:sym typeface="Arial" panose="020B0604020202020204"/>
            </a:endParaRPr>
          </a:p>
          <a:p>
            <a:pPr marL="342900" lvl="0" indent="-228600" algn="l" rtl="0">
              <a:lnSpc>
                <a:spcPct val="90000"/>
              </a:lnSpc>
              <a:spcBef>
                <a:spcPts val="640"/>
              </a:spcBef>
              <a:spcAft>
                <a:spcPts val="0"/>
              </a:spcAft>
              <a:buClr>
                <a:schemeClr val="dk1"/>
              </a:buClr>
              <a:buSzPts val="3200"/>
              <a:buChar char="•"/>
            </a:pPr>
            <a:r>
              <a:rPr lang="en-US" sz="3200" b="1">
                <a:latin typeface="Arial" panose="020B0604020202020204"/>
                <a:ea typeface="Arial" panose="020B0604020202020204"/>
                <a:cs typeface="Arial" panose="020B0604020202020204"/>
                <a:sym typeface="Arial" panose="020B0604020202020204"/>
              </a:rPr>
              <a:t>Body:</a:t>
            </a:r>
            <a:r>
              <a:rPr lang="en-US" sz="3200" b="1">
                <a:solidFill>
                  <a:srgbClr val="000099"/>
                </a:solidFill>
                <a:latin typeface="Arial" panose="020B0604020202020204"/>
                <a:ea typeface="Arial" panose="020B0604020202020204"/>
                <a:cs typeface="Arial" panose="020B0604020202020204"/>
                <a:sym typeface="Arial" panose="020B0604020202020204"/>
              </a:rPr>
              <a:t> CEMASTEA - ICT TRAINING 2021 </a:t>
            </a:r>
            <a:endParaRPr sz="3200" b="1">
              <a:solidFill>
                <a:srgbClr val="000099"/>
              </a:solidFill>
              <a:latin typeface="Arial" panose="020B0604020202020204"/>
              <a:ea typeface="Arial" panose="020B0604020202020204"/>
              <a:cs typeface="Arial" panose="020B0604020202020204"/>
              <a:sym typeface="Arial" panose="020B0604020202020204"/>
            </a:endParaRPr>
          </a:p>
          <a:p>
            <a:pPr marL="342900" lvl="0" indent="-342900" algn="l" rtl="0">
              <a:lnSpc>
                <a:spcPct val="90000"/>
              </a:lnSpc>
              <a:spcBef>
                <a:spcPts val="640"/>
              </a:spcBef>
              <a:spcAft>
                <a:spcPts val="0"/>
              </a:spcAft>
              <a:buClr>
                <a:schemeClr val="dk1"/>
              </a:buClr>
              <a:buSzPts val="3200"/>
              <a:buChar char="•"/>
            </a:pPr>
            <a:r>
              <a:rPr lang="en-US" sz="3200">
                <a:latin typeface="Arial" panose="020B0604020202020204"/>
                <a:ea typeface="Arial" panose="020B0604020202020204"/>
                <a:cs typeface="Arial" panose="020B0604020202020204"/>
                <a:sym typeface="Arial" panose="020B0604020202020204"/>
              </a:rPr>
              <a:t>Click the              button to accept the class invitation</a:t>
            </a:r>
            <a:endParaRPr sz="3200">
              <a:latin typeface="Arial" panose="020B0604020202020204"/>
              <a:ea typeface="Arial" panose="020B0604020202020204"/>
              <a:cs typeface="Arial" panose="020B0604020202020204"/>
              <a:sym typeface="Arial" panose="020B0604020202020204"/>
            </a:endParaRPr>
          </a:p>
        </p:txBody>
      </p:sp>
      <p:sp>
        <p:nvSpPr>
          <p:cNvPr id="166" name="Google Shape;166;p6"/>
          <p:cNvSpPr txBox="1"/>
          <p:nvPr/>
        </p:nvSpPr>
        <p:spPr>
          <a:xfrm>
            <a:off x="839525" y="1201342"/>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99"/>
              </a:buClr>
              <a:buSzPts val="4000"/>
              <a:buFont typeface="EB Garamond"/>
              <a:buNone/>
            </a:pPr>
            <a:r>
              <a:rPr lang="en-US" sz="4000" b="1" i="0" u="none" strike="noStrike" cap="none">
                <a:solidFill>
                  <a:srgbClr val="000099"/>
                </a:solidFill>
                <a:latin typeface="EB Garamond"/>
                <a:ea typeface="EB Garamond"/>
                <a:cs typeface="EB Garamond"/>
                <a:sym typeface="EB Garamond"/>
              </a:rPr>
              <a:t>How to join a Google classroom (10 min)</a:t>
            </a:r>
            <a:endParaRPr sz="4000" b="1" i="0" u="none" strike="noStrike" cap="none">
              <a:solidFill>
                <a:srgbClr val="000099"/>
              </a:solidFill>
              <a:latin typeface="EB Garamond"/>
              <a:ea typeface="EB Garamond"/>
              <a:cs typeface="EB Garamond"/>
              <a:sym typeface="EB Garamond"/>
            </a:endParaRPr>
          </a:p>
        </p:txBody>
      </p:sp>
      <p:pic>
        <p:nvPicPr>
          <p:cNvPr id="167" name="Google Shape;167;p6"/>
          <p:cNvPicPr preferRelativeResize="0"/>
          <p:nvPr/>
        </p:nvPicPr>
        <p:blipFill rotWithShape="1">
          <a:blip r:embed="rId3"/>
          <a:srcRect/>
          <a:stretch>
            <a:fillRect/>
          </a:stretch>
        </p:blipFill>
        <p:spPr>
          <a:xfrm>
            <a:off x="3072705" y="4663587"/>
            <a:ext cx="1007917" cy="533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7"/>
          <p:cNvSpPr txBox="1">
            <a:spLocks noGrp="1"/>
          </p:cNvSpPr>
          <p:nvPr>
            <p:ph type="title"/>
          </p:nvPr>
        </p:nvSpPr>
        <p:spPr>
          <a:xfrm>
            <a:off x="838200" y="22027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EB Garamond"/>
              <a:buNone/>
            </a:pPr>
            <a:r>
              <a:rPr lang="en-US" b="1">
                <a:latin typeface="EB Garamond"/>
                <a:ea typeface="EB Garamond"/>
                <a:cs typeface="EB Garamond"/>
                <a:sym typeface="EB Garamond"/>
              </a:rPr>
              <a:t>Class Home Page</a:t>
            </a:r>
            <a:endParaRPr b="1">
              <a:latin typeface="EB Garamond"/>
              <a:ea typeface="EB Garamond"/>
              <a:cs typeface="EB Garamond"/>
              <a:sym typeface="EB Garamond"/>
            </a:endParaRPr>
          </a:p>
        </p:txBody>
      </p:sp>
      <p:pic>
        <p:nvPicPr>
          <p:cNvPr id="173" name="Google Shape;173;p7"/>
          <p:cNvPicPr preferRelativeResize="0"/>
          <p:nvPr/>
        </p:nvPicPr>
        <p:blipFill rotWithShape="1">
          <a:blip r:embed="rId3"/>
          <a:srcRect t="18473"/>
          <a:stretch>
            <a:fillRect/>
          </a:stretch>
        </p:blipFill>
        <p:spPr>
          <a:xfrm>
            <a:off x="62350" y="1317075"/>
            <a:ext cx="11953600" cy="5540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ed8d461ed0_0_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Google Classroom on Mobile Phone</a:t>
            </a:r>
          </a:p>
        </p:txBody>
      </p:sp>
      <p:pic>
        <p:nvPicPr>
          <p:cNvPr id="180" name="Google Shape;180;ged8d461ed0_0_3"/>
          <p:cNvPicPr preferRelativeResize="0"/>
          <p:nvPr/>
        </p:nvPicPr>
        <p:blipFill rotWithShape="1">
          <a:blip r:embed="rId3"/>
          <a:srcRect l="36724" t="10036" r="36382" b="33673"/>
          <a:stretch>
            <a:fillRect/>
          </a:stretch>
        </p:blipFill>
        <p:spPr>
          <a:xfrm>
            <a:off x="480060" y="1500505"/>
            <a:ext cx="3241040" cy="3777615"/>
          </a:xfrm>
          <a:prstGeom prst="rect">
            <a:avLst/>
          </a:prstGeom>
          <a:noFill/>
          <a:ln>
            <a:noFill/>
          </a:ln>
        </p:spPr>
      </p:pic>
      <p:pic>
        <p:nvPicPr>
          <p:cNvPr id="181" name="Google Shape;181;ged8d461ed0_0_3"/>
          <p:cNvPicPr preferRelativeResize="0"/>
          <p:nvPr/>
        </p:nvPicPr>
        <p:blipFill rotWithShape="1">
          <a:blip r:embed="rId4"/>
          <a:srcRect l="36374" t="16542" r="36477" b="10229"/>
          <a:stretch>
            <a:fillRect/>
          </a:stretch>
        </p:blipFill>
        <p:spPr>
          <a:xfrm>
            <a:off x="4020375" y="1499925"/>
            <a:ext cx="3565250" cy="5159825"/>
          </a:xfrm>
          <a:prstGeom prst="rect">
            <a:avLst/>
          </a:prstGeom>
          <a:noFill/>
          <a:ln>
            <a:noFill/>
          </a:ln>
        </p:spPr>
      </p:pic>
      <p:pic>
        <p:nvPicPr>
          <p:cNvPr id="182" name="Google Shape;182;ged8d461ed0_0_3"/>
          <p:cNvPicPr preferRelativeResize="0"/>
          <p:nvPr/>
        </p:nvPicPr>
        <p:blipFill rotWithShape="1">
          <a:blip r:embed="rId5"/>
          <a:srcRect l="34640" t="6699" r="34841" b="8812"/>
          <a:stretch>
            <a:fillRect/>
          </a:stretch>
        </p:blipFill>
        <p:spPr>
          <a:xfrm>
            <a:off x="7885125" y="1499925"/>
            <a:ext cx="3920751" cy="5068401"/>
          </a:xfrm>
          <a:prstGeom prst="rect">
            <a:avLst/>
          </a:prstGeom>
          <a:noFill/>
          <a:ln>
            <a:noFill/>
          </a:ln>
        </p:spPr>
      </p:pic>
      <p:sp>
        <p:nvSpPr>
          <p:cNvPr id="4" name="Oval 0"/>
          <p:cNvSpPr/>
          <p:nvPr/>
        </p:nvSpPr>
        <p:spPr>
          <a:xfrm>
            <a:off x="344170" y="3493135"/>
            <a:ext cx="971550" cy="742950"/>
          </a:xfrm>
          <a:prstGeom prst="ellipse">
            <a:avLst/>
          </a:prstGeom>
          <a:solidFill>
            <a:schemeClr val="accent1">
              <a:alpha val="18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1"/>
          <p:cNvCxnSpPr/>
          <p:nvPr/>
        </p:nvCxnSpPr>
        <p:spPr>
          <a:xfrm flipH="1" flipV="1">
            <a:off x="1040765" y="4221480"/>
            <a:ext cx="920115" cy="168973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 Box 2"/>
          <p:cNvSpPr txBox="1"/>
          <p:nvPr/>
        </p:nvSpPr>
        <p:spPr>
          <a:xfrm>
            <a:off x="1946275" y="5730240"/>
            <a:ext cx="1207135" cy="737235"/>
          </a:xfrm>
          <a:prstGeom prst="rect">
            <a:avLst/>
          </a:prstGeom>
          <a:noFill/>
          <a:ln w="38100">
            <a:solidFill>
              <a:srgbClr val="FF0000"/>
            </a:solidFill>
          </a:ln>
        </p:spPr>
        <p:txBody>
          <a:bodyPr wrap="square" rtlCol="0">
            <a:spAutoFit/>
          </a:bodyPr>
          <a:lstStyle/>
          <a:p>
            <a:r>
              <a:rPr lang="en-US"/>
              <a:t>Google Classroom Icon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9"/>
              </a:buClr>
              <a:buSzPts val="4400"/>
              <a:buFont typeface="EB Garamond"/>
              <a:buNone/>
            </a:pPr>
            <a:r>
              <a:rPr lang="en-US" b="1">
                <a:solidFill>
                  <a:srgbClr val="000099"/>
                </a:solidFill>
                <a:latin typeface="EB Garamond"/>
                <a:ea typeface="EB Garamond"/>
                <a:cs typeface="EB Garamond"/>
                <a:sym typeface="EB Garamond"/>
              </a:rPr>
              <a:t>How to join a Google classroom - cont’d</a:t>
            </a:r>
          </a:p>
        </p:txBody>
      </p:sp>
      <p:sp>
        <p:nvSpPr>
          <p:cNvPr id="188" name="Google Shape;188;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latin typeface="EB Garamond"/>
                <a:ea typeface="EB Garamond"/>
                <a:cs typeface="EB Garamond"/>
                <a:sym typeface="EB Garamond"/>
              </a:rPr>
              <a:t>Alternatively when logged into your Gmail click the apps (nine dots)</a:t>
            </a:r>
            <a:endParaRPr b="1">
              <a:latin typeface="EB Garamond"/>
              <a:ea typeface="EB Garamond"/>
              <a:cs typeface="EB Garamond"/>
              <a:sym typeface="EB Garamond"/>
            </a:endParaRPr>
          </a:p>
        </p:txBody>
      </p:sp>
      <p:pic>
        <p:nvPicPr>
          <p:cNvPr id="189" name="Google Shape;189;p8"/>
          <p:cNvPicPr preferRelativeResize="0"/>
          <p:nvPr/>
        </p:nvPicPr>
        <p:blipFill rotWithShape="1">
          <a:blip r:embed="rId3"/>
          <a:srcRect/>
          <a:stretch>
            <a:fillRect/>
          </a:stretch>
        </p:blipFill>
        <p:spPr>
          <a:xfrm>
            <a:off x="1200012" y="2412338"/>
            <a:ext cx="8707313" cy="39834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841</Words>
  <Application>Microsoft Office PowerPoint</Application>
  <PresentationFormat>Custom</PresentationFormat>
  <Paragraphs>105</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Noto Sans Symbols</vt:lpstr>
      <vt:lpstr>Times New Roman</vt:lpstr>
      <vt:lpstr>EB Garamond</vt:lpstr>
      <vt:lpstr>Office Theme</vt:lpstr>
      <vt:lpstr>Office Theme</vt:lpstr>
      <vt:lpstr>UNIT 2:  Using Teaching and Learning Management Systems for Remote Learning</vt:lpstr>
      <vt:lpstr>Session Flow</vt:lpstr>
      <vt:lpstr>Introduction</vt:lpstr>
      <vt:lpstr>Rationale</vt:lpstr>
      <vt:lpstr>Learning Outcomes</vt:lpstr>
      <vt:lpstr>Google Classroom</vt:lpstr>
      <vt:lpstr>Class Home Page</vt:lpstr>
      <vt:lpstr>Google Classroom on Mobile Phone</vt:lpstr>
      <vt:lpstr>How to join a Google classroom - cont’d</vt:lpstr>
      <vt:lpstr>How to join a Google classroom - cont’d</vt:lpstr>
      <vt:lpstr>Enter the class code to join</vt:lpstr>
      <vt:lpstr>Features of a Google Classroom(Demonstrate)- 30 min</vt:lpstr>
      <vt:lpstr>Viewing Classwork/tasks</vt:lpstr>
      <vt:lpstr>Responding to tasks</vt:lpstr>
      <vt:lpstr>Responding to tasks</vt:lpstr>
      <vt:lpstr>Posting your response</vt:lpstr>
      <vt:lpstr>Posting your response</vt:lpstr>
      <vt:lpstr>Your Response Options</vt:lpstr>
      <vt:lpstr>Completing your assignment</vt:lpstr>
      <vt:lpstr>Completing your assignment</vt:lpstr>
      <vt:lpstr>Completing Assignment</vt:lpstr>
      <vt:lpstr>Completing submission</vt:lpstr>
      <vt:lpstr>PowerPoint Presentation</vt:lpstr>
      <vt:lpstr>Guide on Asynchronous Activities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Using Teaching and Learning Management Systems for Remote Learning</dc:title>
  <dc:creator>User</dc:creator>
  <cp:lastModifiedBy>User</cp:lastModifiedBy>
  <cp:revision>2</cp:revision>
  <dcterms:created xsi:type="dcterms:W3CDTF">2021-09-03T10:27:06Z</dcterms:created>
  <dcterms:modified xsi:type="dcterms:W3CDTF">2021-09-03T13:26:43Z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1033-11.2.0.10258</vt:lpwstr>
  </property>
  <property fmtid="{D5CDD505-2E9C-101B-9397-08002B2CF9AE}" pid="3" name="ICV">
    <vt:lpwstr>BE299D70919748CC8BF91C81AE01AF55</vt:lpwstr>
  </property>
</Properties>
</file>