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9" r:id="rId11"/>
    <p:sldId id="268" r:id="rId12"/>
    <p:sldId id="270" r:id="rId13"/>
    <p:sldId id="264" r:id="rId14"/>
    <p:sldId id="266" r:id="rId15"/>
    <p:sldId id="267" r:id="rId16"/>
    <p:sldId id="263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-1208" y="-404"/>
      </p:cViewPr>
      <p:guideLst>
        <p:guide orient="horz" pos="2160"/>
        <p:guide pos="38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19EC-95BA-4F46-9B5E-80A8033AEAF1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29E4-27BF-401D-9CB8-AA26A567C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19EC-95BA-4F46-9B5E-80A8033AEAF1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29E4-27BF-401D-9CB8-AA26A567C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19EC-95BA-4F46-9B5E-80A8033AEAF1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29E4-27BF-401D-9CB8-AA26A567C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19EC-95BA-4F46-9B5E-80A8033AEAF1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29E4-27BF-401D-9CB8-AA26A567C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19EC-95BA-4F46-9B5E-80A8033AEAF1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29E4-27BF-401D-9CB8-AA26A567C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19EC-95BA-4F46-9B5E-80A8033AEAF1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29E4-27BF-401D-9CB8-AA26A567C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19EC-95BA-4F46-9B5E-80A8033AEAF1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29E4-27BF-401D-9CB8-AA26A567C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19EC-95BA-4F46-9B5E-80A8033AEAF1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29E4-27BF-401D-9CB8-AA26A567C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19EC-95BA-4F46-9B5E-80A8033AEAF1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29E4-27BF-401D-9CB8-AA26A567C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19EC-95BA-4F46-9B5E-80A8033AEAF1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29E4-27BF-401D-9CB8-AA26A567C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E19EC-95BA-4F46-9B5E-80A8033AEAF1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29E4-27BF-401D-9CB8-AA26A567C3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E19EC-95BA-4F46-9B5E-80A8033AEAF1}" type="datetimeFigureOut">
              <a:rPr lang="en-US" smtClean="0"/>
              <a:t>5/21/2022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329E4-27BF-401D-9CB8-AA26A567C3D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564299" y="5339984"/>
            <a:ext cx="1579001" cy="18533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agVSQlZEL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PLANNING </a:t>
            </a:r>
            <a:r>
              <a:rPr lang="en-US" dirty="0"/>
              <a:t>AND DEVELOPMENT OF ICT INTEGRATED LESSONS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Facilitator:</a:t>
            </a:r>
          </a:p>
          <a:p>
            <a:r>
              <a:rPr lang="en-US" dirty="0"/>
              <a:t>CEMASTEA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Teaching </a:t>
            </a:r>
            <a:r>
              <a:rPr lang="en-US" dirty="0"/>
              <a:t>the concept of rusting and how to prevent it in a form 1 </a:t>
            </a:r>
            <a:r>
              <a:rPr lang="en-US" dirty="0" smtClean="0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Photo of a rusting roof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Task</a:t>
            </a:r>
          </a:p>
          <a:p>
            <a:r>
              <a:rPr lang="en-US" dirty="0" smtClean="0"/>
              <a:t>i</a:t>
            </a:r>
            <a:r>
              <a:rPr lang="en-US" dirty="0"/>
              <a:t>. Describe what happened to the roof in this photo.</a:t>
            </a:r>
          </a:p>
          <a:p>
            <a:r>
              <a:rPr lang="en-US" dirty="0"/>
              <a:t> ii. What factors contribute to what happened?</a:t>
            </a:r>
          </a:p>
          <a:p>
            <a:r>
              <a:rPr lang="en-US" dirty="0"/>
              <a:t> iii. How can we prevent the effects of this phenomenon?</a:t>
            </a:r>
          </a:p>
          <a:p>
            <a:r>
              <a:rPr lang="en-US" dirty="0"/>
              <a:t>This photo can be used to teach the concept of rusting and how to prevent it in a form 1 class. The planning can be placed in matrix form in the table below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12007"/>
            <a:ext cx="5028434" cy="1988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430937"/>
              </p:ext>
            </p:extLst>
          </p:nvPr>
        </p:nvGraphicFramePr>
        <p:xfrm>
          <a:off x="0" y="1253331"/>
          <a:ext cx="12192001" cy="5604669"/>
        </p:xfrm>
        <a:graphic>
          <a:graphicData uri="http://schemas.openxmlformats.org/drawingml/2006/table">
            <a:tbl>
              <a:tblPr/>
              <a:tblGrid>
                <a:gridCol w="1198179"/>
                <a:gridCol w="2370590"/>
                <a:gridCol w="1255958"/>
                <a:gridCol w="2490473"/>
                <a:gridCol w="1353987"/>
                <a:gridCol w="1837991"/>
                <a:gridCol w="1684823"/>
              </a:tblGrid>
              <a:tr h="1570860">
                <a:tc>
                  <a:txBody>
                    <a:bodyPr/>
                    <a:lstStyle/>
                    <a:p>
                      <a:pPr marL="139700" marR="241300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Topic/ subtopics</a:t>
                      </a:r>
                      <a:endParaRPr lang="en-US" sz="2800" dirty="0">
                        <a:effectLst/>
                      </a:endParaRPr>
                    </a:p>
                  </a:txBody>
                  <a:tcPr marL="44841" marR="44841" marT="44841" marB="44841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0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Objectives</a:t>
                      </a:r>
                      <a:endParaRPr lang="en-US" sz="2800" dirty="0">
                        <a:effectLst/>
                      </a:endParaRPr>
                    </a:p>
                  </a:txBody>
                  <a:tcPr marL="44841" marR="44841" marT="44841" marB="44841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0" marR="190500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Concept</a:t>
                      </a:r>
                      <a:endParaRPr lang="en-US" sz="2800" dirty="0">
                        <a:effectLst/>
                      </a:endParaRPr>
                    </a:p>
                  </a:txBody>
                  <a:tcPr marL="44841" marR="44841" marT="44841" marB="44841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0" marR="177800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How to teach it</a:t>
                      </a:r>
                      <a:endParaRPr lang="en-US" sz="2800">
                        <a:effectLst/>
                      </a:endParaRPr>
                    </a:p>
                    <a:p>
                      <a:pPr marL="139700" marR="177800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( pedagogy)</a:t>
                      </a:r>
                      <a:endParaRPr lang="en-US" sz="2800">
                        <a:effectLst/>
                      </a:endParaRPr>
                    </a:p>
                  </a:txBody>
                  <a:tcPr marL="44841" marR="44841" marT="44841" marB="44841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0" marR="203200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What Technologies</a:t>
                      </a:r>
                      <a:endParaRPr lang="en-US" sz="2800">
                        <a:effectLst/>
                      </a:endParaRPr>
                    </a:p>
                    <a:p>
                      <a:pPr marL="139700" marR="203200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(Devices)</a:t>
                      </a:r>
                      <a:endParaRPr lang="en-US" sz="2800">
                        <a:effectLst/>
                      </a:endParaRPr>
                    </a:p>
                    <a:p>
                      <a:pPr marL="139700" marR="203200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sz="2800">
                        <a:effectLst/>
                      </a:endParaRPr>
                    </a:p>
                  </a:txBody>
                  <a:tcPr marL="44841" marR="44841" marT="44841" marB="44841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0" marR="203200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What Technologies</a:t>
                      </a:r>
                      <a:endParaRPr lang="en-US" sz="2800">
                        <a:effectLst/>
                      </a:endParaRPr>
                    </a:p>
                    <a:p>
                      <a:pPr marL="139700" marR="203200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(ICT resources) have you used?</a:t>
                      </a:r>
                      <a:endParaRPr lang="en-US" sz="2800">
                        <a:effectLst/>
                      </a:endParaRPr>
                    </a:p>
                  </a:txBody>
                  <a:tcPr marL="44841" marR="44841" marT="44841" marB="44841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0" marR="177800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Justify the use of the ICT</a:t>
                      </a:r>
                      <a:endParaRPr lang="en-US" sz="2800">
                        <a:effectLst/>
                      </a:endParaRPr>
                    </a:p>
                    <a:p>
                      <a:pPr marL="139700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resources</a:t>
                      </a:r>
                      <a:endParaRPr lang="en-US" sz="2800">
                        <a:effectLst/>
                      </a:endParaRPr>
                    </a:p>
                  </a:txBody>
                  <a:tcPr marL="44841" marR="44841" marT="44841" marB="44841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3809">
                <a:tc>
                  <a:txBody>
                    <a:bodyPr/>
                    <a:lstStyle/>
                    <a:p>
                      <a:pPr marL="139700" marR="76200" rtl="0" fontAlgn="t"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Air and combustion (rusting)</a:t>
                      </a:r>
                      <a:endParaRPr lang="en-US" sz="2800">
                        <a:effectLst/>
                      </a:endParaRPr>
                    </a:p>
                  </a:txBody>
                  <a:tcPr marL="44841" marR="44841" marT="44841" marB="44841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127000" indent="-177800" rtl="0" fontAlgn="t"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i.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State conditions that cause rusting</a:t>
                      </a:r>
                      <a:endParaRPr lang="en-US" sz="2800" dirty="0">
                        <a:effectLst/>
                      </a:endParaRPr>
                    </a:p>
                    <a:p>
                      <a:pPr marL="228600" indent="-228600" algn="l" rtl="0" fontAlgn="t"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ii.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State</a:t>
                      </a:r>
                      <a:endParaRPr lang="en-US" sz="2800" dirty="0">
                        <a:effectLst/>
                      </a:endParaRPr>
                    </a:p>
                    <a:p>
                      <a:pPr marL="228600" marR="88900" algn="l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methods of preventing rusting</a:t>
                      </a:r>
                      <a:endParaRPr lang="en-US" sz="2800" dirty="0">
                        <a:effectLst/>
                      </a:endParaRPr>
                    </a:p>
                  </a:txBody>
                  <a:tcPr marL="44841" marR="44841" marT="44841" marB="44841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0" marR="76200" rtl="0" fontAlgn="t"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How rusting is caused</a:t>
                      </a:r>
                      <a:endParaRPr lang="en-US" sz="2800">
                        <a:effectLst/>
                      </a:endParaRPr>
                    </a:p>
                  </a:txBody>
                  <a:tcPr marL="44841" marR="44841" marT="44841" marB="44841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177800" indent="-177800" rtl="0" fontAlgn="t"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i.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Show pictures of rusting</a:t>
                      </a:r>
                      <a:endParaRPr lang="en-US" sz="2800" dirty="0">
                        <a:effectLst/>
                      </a:endParaRPr>
                    </a:p>
                    <a:p>
                      <a:pPr marL="228600" marR="76200" indent="-228600" rtl="0" fontAlgn="t"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ii.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Class discussion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on the following questions?</a:t>
                      </a:r>
                    </a:p>
                    <a:p>
                      <a:pPr marL="342900" marR="7620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400" dirty="0" smtClean="0"/>
                        <a:t>Describe what happened to the roof in this photo.</a:t>
                      </a:r>
                    </a:p>
                    <a:p>
                      <a:pPr marL="342900" marR="7620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400" dirty="0" smtClean="0"/>
                        <a:t>What factors contribute to what happened?</a:t>
                      </a:r>
                    </a:p>
                    <a:p>
                      <a:pPr marL="342900" marR="7620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400" dirty="0" smtClean="0"/>
                        <a:t>How can we prevent the effects of this phenomenon?</a:t>
                      </a:r>
                    </a:p>
                    <a:p>
                      <a:pPr marL="228600" marR="76200" indent="-2286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/>
                    </a:p>
                    <a:p>
                      <a:pPr marL="228600" marR="76200" indent="-228600" rtl="0" fontAlgn="t"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228600" marR="76200" indent="-228600" rtl="0" fontAlgn="t"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</a:endParaRPr>
                    </a:p>
                  </a:txBody>
                  <a:tcPr marL="44841" marR="44841" marT="44841" marB="44841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190500" rtl="0" fontAlgn="t"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Phones</a:t>
                      </a:r>
                      <a:endParaRPr lang="en-US" sz="2800">
                        <a:effectLst/>
                      </a:endParaRPr>
                    </a:p>
                    <a:p>
                      <a:pPr marL="228600" indent="-190500" rtl="0" fontAlgn="t"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Cameras</a:t>
                      </a:r>
                      <a:endParaRPr lang="en-US" sz="2800">
                        <a:effectLst/>
                      </a:endParaRPr>
                    </a:p>
                    <a:p>
                      <a:pPr marL="228600" indent="-190500" rtl="0" fontAlgn="t"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Computers</a:t>
                      </a:r>
                      <a:endParaRPr lang="en-US" sz="2800">
                        <a:effectLst/>
                      </a:endParaRPr>
                    </a:p>
                    <a:p>
                      <a:pPr marL="228600" indent="-190500" rtl="0" fontAlgn="t"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Printers</a:t>
                      </a:r>
                      <a:endParaRPr lang="en-US" sz="2800">
                        <a:effectLst/>
                      </a:endParaRPr>
                    </a:p>
                    <a:p>
                      <a:pPr marL="228600" indent="-190500" rtl="0" fontAlgn="t"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Projectors</a:t>
                      </a:r>
                      <a:endParaRPr lang="en-US" sz="2800">
                        <a:effectLst/>
                      </a:endParaRPr>
                    </a:p>
                    <a:p>
                      <a:pPr marL="228600" indent="-190500" rtl="0" fontAlgn="t"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TVs</a:t>
                      </a:r>
                      <a:endParaRPr lang="en-US" sz="2800">
                        <a:effectLst/>
                      </a:endParaRPr>
                    </a:p>
                  </a:txBody>
                  <a:tcPr marL="44841" marR="44841" marT="44841" marB="44841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190500" rtl="0" fontAlgn="t"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i.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Phones</a:t>
                      </a:r>
                      <a:endParaRPr lang="en-US" sz="2800" dirty="0">
                        <a:effectLst/>
                      </a:endParaRPr>
                    </a:p>
                    <a:p>
                      <a:pPr marL="228600" indent="-190500" rtl="0" fontAlgn="t"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ii.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 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Digital cameras</a:t>
                      </a:r>
                      <a:endParaRPr lang="en-US" sz="2800" dirty="0">
                        <a:effectLst/>
                      </a:endParaRPr>
                    </a:p>
                    <a:p>
                      <a:pPr marL="228600" marR="152400" indent="-241300" rtl="0" fontAlgn="t">
                        <a:spcBef>
                          <a:spcPts val="80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iii.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 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Photos on rusting objects</a:t>
                      </a:r>
                      <a:endParaRPr lang="en-US" sz="2800" dirty="0">
                        <a:effectLst/>
                      </a:endParaRPr>
                    </a:p>
                    <a:p>
                      <a:pPr marL="228600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e.g. iron sheets</a:t>
                      </a:r>
                      <a:endParaRPr lang="en-US" sz="2800" dirty="0">
                        <a:effectLst/>
                      </a:endParaRPr>
                    </a:p>
                  </a:txBody>
                  <a:tcPr marL="44841" marR="44841" marT="44841" marB="44841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0" marR="203200" rtl="0" fontAlgn="t">
                        <a:spcBef>
                          <a:spcPts val="800"/>
                        </a:spcBef>
                        <a:spcAft>
                          <a:spcPts val="800"/>
                        </a:spcAft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Learners relate photos to real life situations about rusting</a:t>
                      </a:r>
                      <a:endParaRPr lang="en-US" sz="2800" dirty="0">
                        <a:effectLst/>
                      </a:endParaRPr>
                    </a:p>
                  </a:txBody>
                  <a:tcPr marL="44841" marR="44841" marT="44841" marB="44841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311650" y="-711200"/>
            <a:ext cx="2003370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"/>
            <a:ext cx="12192000" cy="954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TPACK Matrix for planning an ICT integrated lesson to teach the concept of rusting and how to prevent it in a form 1 class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your subject area identify a concept to teach and fill the TPACK matrix provided.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Explain how the Matrix has helped in planning for your teaching?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filled matrix to prepare an ICT integrated lesson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an ICT integrated lesson-Using TPACK- </a:t>
            </a:r>
            <a:r>
              <a:rPr lang="en-US" dirty="0">
                <a:solidFill>
                  <a:srgbClr val="FF0000"/>
                </a:solidFill>
              </a:rPr>
              <a:t>synchronous-practice use of matrix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1" y="2070894"/>
          <a:ext cx="9795386" cy="3273425"/>
        </p:xfrm>
        <a:graphic>
          <a:graphicData uri="http://schemas.openxmlformats.org/drawingml/2006/table">
            <a:tbl>
              <a:tblPr/>
              <a:tblGrid>
                <a:gridCol w="1487128"/>
                <a:gridCol w="1533832"/>
                <a:gridCol w="1632155"/>
                <a:gridCol w="1848465"/>
                <a:gridCol w="1838632"/>
                <a:gridCol w="1455174"/>
              </a:tblGrid>
              <a:tr h="1317625">
                <a:tc>
                  <a:txBody>
                    <a:bodyPr/>
                    <a:lstStyle/>
                    <a:p>
                      <a:pPr marR="241300" algn="r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Topic/ subtopics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63500" marB="63500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Objectives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63500" marB="63500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90500" algn="r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Content (concept)</a:t>
                      </a:r>
                      <a:endParaRPr lang="en-US">
                        <a:effectLst/>
                      </a:endParaRPr>
                    </a:p>
                  </a:txBody>
                  <a:tcPr marL="63500" marR="63500" marT="63500" marB="63500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7800" algn="r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How to teach it ((pedagogy)</a:t>
                      </a:r>
                      <a:endParaRPr lang="en-US">
                        <a:effectLst/>
                      </a:endParaRPr>
                    </a:p>
                  </a:txBody>
                  <a:tcPr marL="63500" marR="63500" marT="63500" marB="63500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3200" algn="r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What Technologies</a:t>
                      </a:r>
                      <a:endParaRPr lang="en-US">
                        <a:effectLst/>
                      </a:endParaRPr>
                    </a:p>
                    <a:p>
                      <a:pPr marR="203200" algn="r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(ICT resources) have you used?</a:t>
                      </a:r>
                      <a:endParaRPr lang="en-US">
                        <a:effectLst/>
                      </a:endParaRPr>
                    </a:p>
                  </a:txBody>
                  <a:tcPr marL="63500" marR="63500" marT="63500" marB="63500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7800" algn="r" rtl="0" fontAlgn="t"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Justify the use of the ICT</a:t>
                      </a:r>
                      <a:endParaRPr lang="en-US">
                        <a:effectLst/>
                      </a:endParaRPr>
                    </a:p>
                    <a:p>
                      <a:pPr algn="r"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resources</a:t>
                      </a:r>
                      <a:endParaRPr lang="en-US">
                        <a:effectLst/>
                      </a:endParaRPr>
                    </a:p>
                  </a:txBody>
                  <a:tcPr marL="63500" marR="63500" marT="63500" marB="63500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6850"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63500" marB="63500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63500" marB="63500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TP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63500" marB="63500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63500" marB="63500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3500" marR="63500" marT="63500" marB="63500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63500" marB="63500">
                    <a:lnL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8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9638138" y="-40704"/>
            <a:ext cx="21830138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TPACK ICT Integration Lesson planning matrix</a:t>
            </a:r>
            <a:endParaRPr kumimoji="0" lang="en-US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3: Planning an ICT Integrated lesson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(Asynchronous-lesson Posted in google class)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5F6368"/>
                </a:solidFill>
                <a:effectLst/>
                <a:latin typeface="Roboto"/>
              </a:rPr>
              <a:t>In this unit you have been introduced to the meaning of ICT integration in the learning process.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5F6368"/>
                </a:solidFill>
                <a:effectLst/>
                <a:latin typeface="Roboto"/>
              </a:rPr>
              <a:t> In this activity you will develop an ICT Integrated lesson to teach a concept in your subject area using the TPACK framework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b="0" i="0" dirty="0">
              <a:solidFill>
                <a:srgbClr val="5F6368"/>
              </a:solidFill>
              <a:effectLst/>
              <a:latin typeface="Robo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Activity 4: Lesson presentation-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Synchronous during second virtual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0" i="0" dirty="0">
                <a:solidFill>
                  <a:srgbClr val="5F63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Present your lesson to your peers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0" i="0" dirty="0">
                <a:solidFill>
                  <a:srgbClr val="5F63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peers critique for improvement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0" i="0" dirty="0">
                <a:solidFill>
                  <a:srgbClr val="5F63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improved lesson will be peer taught in Unit 4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Indicators of a good ICT integrated lesson(activity)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800" b="0" i="0" dirty="0">
                <a:solidFill>
                  <a:srgbClr val="5F6368"/>
                </a:solidFill>
                <a:effectLst/>
                <a:latin typeface="Roboto"/>
              </a:rPr>
              <a:t>The purpose of ICT integration is to achieve efficiency, effectiveness and innovation in the teaching and learning process.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Indicators of a good ICT integrated lesson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0" i="0" dirty="0">
                <a:solidFill>
                  <a:srgbClr val="5F6368"/>
                </a:solidFill>
                <a:effectLst/>
                <a:latin typeface="Roboto"/>
              </a:rPr>
              <a:t>● Multisensorial modes of delivery-multimedia(audio, text, graphics, video)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0" i="0" dirty="0">
                <a:solidFill>
                  <a:srgbClr val="5F6368"/>
                </a:solidFill>
                <a:effectLst/>
                <a:latin typeface="Roboto"/>
              </a:rPr>
              <a:t>● Active learning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0" i="0" dirty="0">
                <a:solidFill>
                  <a:srgbClr val="5F6368"/>
                </a:solidFill>
                <a:effectLst/>
                <a:latin typeface="Roboto"/>
              </a:rPr>
              <a:t>● Provides opportunities for communication and collaboration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0" i="0" dirty="0">
                <a:solidFill>
                  <a:srgbClr val="5F6368"/>
                </a:solidFill>
                <a:effectLst/>
                <a:latin typeface="Roboto"/>
              </a:rPr>
              <a:t>● Promote higher order thinking skills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0" i="0" dirty="0">
                <a:solidFill>
                  <a:srgbClr val="5F6368"/>
                </a:solidFill>
                <a:effectLst/>
                <a:latin typeface="Roboto"/>
              </a:rPr>
              <a:t>● Should be motivating to learners.</a:t>
            </a:r>
            <a:endParaRPr 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to upload lesson in power point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upload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Timelines for submission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feedback-question time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Announce next meeting and unit.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9570" lvl="1" indent="-253365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Expose the unit					15 mins	</a:t>
            </a:r>
          </a:p>
          <a:p>
            <a:pPr marL="369570" lvl="1" indent="-253365"/>
            <a:r>
              <a:rPr lang="en-US" sz="3600" dirty="0">
                <a:sym typeface="+mn-ea"/>
              </a:rPr>
              <a:t>Activity 1: Self reflection			10 mins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9570" lvl="1" indent="-253365"/>
            <a:r>
              <a:rPr lang="en-US" sz="3600" dirty="0">
                <a:sym typeface="+mn-ea"/>
              </a:rPr>
              <a:t>Activity 2:TPACK Model&amp; ICT integration 	20 mins</a:t>
            </a:r>
          </a:p>
          <a:p>
            <a:pPr marL="369570" lvl="1" indent="-253365"/>
            <a:r>
              <a:rPr lang="en-US" sz="3600" dirty="0">
                <a:sym typeface="+mn-ea"/>
              </a:rPr>
              <a:t>TPACK matrix					10 mins</a:t>
            </a:r>
          </a:p>
          <a:p>
            <a:pPr marL="369570" lvl="1" indent="-253365"/>
            <a:r>
              <a:rPr lang="en-US" sz="3600" dirty="0">
                <a:sym typeface="+mn-ea"/>
              </a:rPr>
              <a:t>Task on TPACK matrix				20</a:t>
            </a:r>
          </a:p>
          <a:p>
            <a:pPr marL="497205" lvl="1" indent="-391795" defTabSz="914400">
              <a:tabLst>
                <a:tab pos="457200" algn="l"/>
              </a:tabLst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of day 1 and assignment	10 mins</a:t>
            </a:r>
          </a:p>
          <a:p>
            <a:pPr marL="497205" lvl="1" indent="-391795" defTabSz="914400">
              <a:tabLst>
                <a:tab pos="457200" algn="l"/>
              </a:tabLst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Guidance for the next meeting 		5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Technological Pedagogical and Content Knowledge (TPACK) model?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can you use it to prepare a good ICT integrated lesson?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addition, you will  present the lesson and have it critiqued and evaluated by your peers.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5F6368"/>
                </a:solidFill>
                <a:effectLst/>
                <a:latin typeface="Roboto"/>
              </a:rPr>
              <a:t>By the end of unit 3, you should be able to</a:t>
            </a:r>
            <a:r>
              <a:rPr lang="en-US" dirty="0"/>
              <a:t/>
            </a:r>
            <a:br>
              <a:rPr lang="en-US" dirty="0"/>
            </a:br>
            <a:r>
              <a:rPr lang="en-US" b="0" i="0" dirty="0">
                <a:solidFill>
                  <a:srgbClr val="5F6368"/>
                </a:solidFill>
                <a:effectLst/>
                <a:latin typeface="Roboto"/>
              </a:rPr>
              <a:t>1. Explain how the TPACK model can be applied in preparation of an ICT integrated lesson</a:t>
            </a:r>
            <a:r>
              <a:rPr lang="en-US" dirty="0"/>
              <a:t/>
            </a:r>
            <a:br>
              <a:rPr lang="en-US" dirty="0"/>
            </a:br>
            <a:r>
              <a:rPr lang="en-US" b="0" i="0" dirty="0">
                <a:solidFill>
                  <a:srgbClr val="5F6368"/>
                </a:solidFill>
                <a:effectLst/>
                <a:latin typeface="Roboto"/>
              </a:rPr>
              <a:t>2. Plan an ICT integrated lesson based on TPACK model for effective learning process</a:t>
            </a:r>
            <a:r>
              <a:rPr lang="en-US" dirty="0"/>
              <a:t/>
            </a:r>
            <a:br>
              <a:rPr lang="en-US" dirty="0"/>
            </a:br>
            <a:r>
              <a:rPr lang="en-US" b="0" i="0" dirty="0">
                <a:solidFill>
                  <a:srgbClr val="5F6368"/>
                </a:solidFill>
                <a:effectLst/>
                <a:latin typeface="Roboto"/>
              </a:rPr>
              <a:t>3. Present an ICT integrated lesson to peers</a:t>
            </a:r>
            <a:r>
              <a:rPr lang="en-US" dirty="0"/>
              <a:t/>
            </a:r>
            <a:br>
              <a:rPr lang="en-US" dirty="0"/>
            </a:br>
            <a:r>
              <a:rPr lang="en-US" b="0" i="0" dirty="0">
                <a:solidFill>
                  <a:srgbClr val="5F6368"/>
                </a:solidFill>
                <a:effectLst/>
                <a:latin typeface="Roboto"/>
              </a:rPr>
              <a:t>4. Appreciate the role of ICT integration in learning process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rgbClr val="5F6368"/>
                </a:solidFill>
                <a:effectLst/>
                <a:latin typeface="Roboto"/>
              </a:rPr>
              <a:t>Skills in Integrating ICT in learning process is critical</a:t>
            </a:r>
          </a:p>
          <a:p>
            <a:r>
              <a:rPr lang="en-US" b="0" i="0" dirty="0">
                <a:solidFill>
                  <a:srgbClr val="5F6368"/>
                </a:solidFill>
                <a:effectLst/>
                <a:latin typeface="Roboto"/>
              </a:rPr>
              <a:t>Promote active learning</a:t>
            </a:r>
          </a:p>
          <a:p>
            <a:r>
              <a:rPr lang="en-US" b="0" i="0" dirty="0">
                <a:solidFill>
                  <a:srgbClr val="5F6368"/>
                </a:solidFill>
                <a:effectLst/>
                <a:latin typeface="Roboto"/>
              </a:rPr>
              <a:t>Concretizing and simplifying concepts</a:t>
            </a:r>
          </a:p>
          <a:p>
            <a:r>
              <a:rPr lang="en-US" b="0" i="0" dirty="0">
                <a:solidFill>
                  <a:srgbClr val="5F6368"/>
                </a:solidFill>
                <a:effectLst/>
                <a:latin typeface="Roboto"/>
              </a:rPr>
              <a:t>Exposure to various technological tools, and digital content for use in learning process</a:t>
            </a:r>
          </a:p>
          <a:p>
            <a:endParaRPr lang="en-US" b="0" i="0" dirty="0">
              <a:solidFill>
                <a:srgbClr val="5F6368"/>
              </a:solidFill>
              <a:effectLst/>
              <a:latin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Expected out puts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0" i="0" dirty="0">
                <a:solidFill>
                  <a:srgbClr val="5F6368"/>
                </a:solidFill>
                <a:effectLst/>
                <a:latin typeface="Roboto"/>
              </a:rPr>
              <a:t> ICT integrated lesson plan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0" i="0" dirty="0">
                <a:solidFill>
                  <a:srgbClr val="5F6368"/>
                </a:solidFill>
                <a:effectLst/>
                <a:latin typeface="Roboto"/>
              </a:rPr>
              <a:t> PowerPoint presentation of the ICT integrated lesson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1: Self reflection- </a:t>
            </a:r>
            <a:r>
              <a:rPr lang="en-US" dirty="0">
                <a:solidFill>
                  <a:srgbClr val="FF0000"/>
                </a:solidFill>
              </a:rPr>
              <a:t>synchronous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0688"/>
            <a:ext cx="10582275" cy="448627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0" i="0" dirty="0">
                <a:solidFill>
                  <a:srgbClr val="5F63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During your daily activities you come across scenes and situations that can be used in the learning process. How can you use technology to bring such experiences to teach a concept in your subject area ?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5F63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Describe the scenario or scene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5F63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Identify the technology you will use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5F63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Identify the concept you will teach using the scenario/scene concept to teach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0" i="0" dirty="0">
                <a:solidFill>
                  <a:srgbClr val="5F636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How will the technology improve teaching of the concept?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2:What is ICT integration in learning process?-</a:t>
            </a:r>
            <a:r>
              <a:rPr lang="en-US" dirty="0">
                <a:solidFill>
                  <a:srgbClr val="FF0000"/>
                </a:solidFill>
              </a:rPr>
              <a:t>synchronous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5F6368"/>
                </a:solidFill>
                <a:effectLst/>
                <a:latin typeface="Roboto"/>
              </a:rPr>
              <a:t>Watch the video on TPACK model and answer the questions that follow</a:t>
            </a:r>
            <a:r>
              <a:rPr lang="en-US" dirty="0"/>
              <a:t/>
            </a:r>
            <a:br>
              <a:rPr lang="en-US" dirty="0"/>
            </a:br>
            <a:r>
              <a:rPr lang="en-US" b="0" i="0" dirty="0">
                <a:effectLst/>
                <a:latin typeface="Roboto"/>
                <a:hlinkClick r:id="rId2"/>
              </a:rPr>
              <a:t>https://www.youtube.com/watch?v=FagVSQlZELY</a:t>
            </a:r>
            <a:r>
              <a:rPr lang="en-US" b="0" i="0" dirty="0">
                <a:solidFill>
                  <a:srgbClr val="5F6368"/>
                </a:solidFill>
                <a:effectLst/>
                <a:latin typeface="Roboto"/>
              </a:rPr>
              <a:t> 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b="0" i="0" dirty="0">
                <a:solidFill>
                  <a:srgbClr val="5F6368"/>
                </a:solidFill>
                <a:effectLst/>
                <a:latin typeface="Roboto"/>
              </a:rPr>
              <a:t>1. Describe the emphasis in the TPACK model.</a:t>
            </a:r>
            <a:r>
              <a:rPr lang="en-US" dirty="0"/>
              <a:t/>
            </a:r>
            <a:br>
              <a:rPr lang="en-US" dirty="0"/>
            </a:br>
            <a:r>
              <a:rPr lang="en-US" b="0" i="0" dirty="0">
                <a:solidFill>
                  <a:srgbClr val="5F6368"/>
                </a:solidFill>
                <a:effectLst/>
                <a:latin typeface="Roboto"/>
              </a:rPr>
              <a:t>2.What do you understand by ICT integration in the learning process?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TPACK Model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2896" y="1690688"/>
            <a:ext cx="4400308" cy="435133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630</Words>
  <Application>Microsoft Office PowerPoint</Application>
  <PresentationFormat>Custom</PresentationFormat>
  <Paragraphs>112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PLANNING AND DEVELOPMENT OF ICT INTEGRATED LESSONS</vt:lpstr>
      <vt:lpstr>Session flow</vt:lpstr>
      <vt:lpstr>Introduction</vt:lpstr>
      <vt:lpstr>Learning outcomes</vt:lpstr>
      <vt:lpstr>Rationale</vt:lpstr>
      <vt:lpstr>Expected out puts</vt:lpstr>
      <vt:lpstr>Activity 1: Self reflection- synchronous</vt:lpstr>
      <vt:lpstr>Activity 2:What is ICT integration in learning process?-synchronous</vt:lpstr>
      <vt:lpstr>TPACK Model</vt:lpstr>
      <vt:lpstr>Teaching the concept of rusting and how to prevent it in a form 1 class</vt:lpstr>
      <vt:lpstr>PowerPoint Presentation</vt:lpstr>
      <vt:lpstr>Task</vt:lpstr>
      <vt:lpstr>Planning an ICT integrated lesson-Using TPACK- synchronous-practice use of matrix</vt:lpstr>
      <vt:lpstr>Activity 3: Planning an ICT Integrated lesson (Asynchronous-lesson Posted in google class)</vt:lpstr>
      <vt:lpstr>Activity 4: Lesson presentation- Synchronous during second virtual meeting</vt:lpstr>
      <vt:lpstr>Indicators of a good ICT integrated lesson(activity)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3.0: PLANNING AND DEVELOPMENT OF ICT INTEGRATED LESSONS</dc:title>
  <dc:creator>User</dc:creator>
  <cp:lastModifiedBy>USER</cp:lastModifiedBy>
  <cp:revision>21</cp:revision>
  <dcterms:created xsi:type="dcterms:W3CDTF">2021-03-26T07:53:00Z</dcterms:created>
  <dcterms:modified xsi:type="dcterms:W3CDTF">2022-05-21T12:20:24Z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2993D00F18C64036A0DDA4CDA299BF13</vt:lpwstr>
  </property>
  <property fmtid="{D5CDD505-2E9C-101B-9397-08002B2CF9AE}" pid="3" name="KSOProductBuildVer">
    <vt:lpwstr>1033-11.2.0.10265</vt:lpwstr>
  </property>
</Properties>
</file>