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8" roundtripDataSignature="AMtx7mgbW4mIB6ZFFUG8kpWHOL8btPJa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3CE0F52-6AC5-43A5-881A-0FCD51BE32E3}">
  <a:tblStyle styleId="{13CE0F52-6AC5-43A5-881A-0FCD51BE32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38" Type="http://customschemas.google.com/relationships/presentationmetadata" Target="metadata"/><Relationship Id="rId2" Type="http://schemas.openxmlformats.org/officeDocument/2006/relationships/slide" Target="slides/slide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39499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3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3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2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3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3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5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5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36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3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7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7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3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3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4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4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371061" y="4446104"/>
            <a:ext cx="11049000" cy="1480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Clr>
                <a:srgbClr val="0000FF"/>
              </a:buClr>
              <a:buSzPct val="100000"/>
            </a:pPr>
            <a:r>
              <a:rPr lang="en-US" sz="6000" b="1" dirty="0">
                <a:solidFill>
                  <a:srgbClr val="0000FF"/>
                </a:solidFill>
              </a:rPr>
              <a:t>Impulse Transmission across </a:t>
            </a:r>
            <a:r>
              <a:rPr lang="en-US" sz="6000" b="1" dirty="0" smtClean="0">
                <a:solidFill>
                  <a:srgbClr val="0000FF"/>
                </a:solidFill>
              </a:rPr>
              <a:t>a </a:t>
            </a:r>
            <a:r>
              <a:rPr lang="en-US" sz="6000" b="1" dirty="0" smtClean="0">
                <a:solidFill>
                  <a:srgbClr val="FF0000"/>
                </a:solidFill>
              </a:rPr>
              <a:t>Synapse/Neuro-junction</a:t>
            </a:r>
            <a:endParaRPr sz="6000" b="1" dirty="0">
              <a:solidFill>
                <a:srgbClr val="0000FF"/>
              </a:solidFill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71061" y="3225578"/>
            <a:ext cx="11383617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RECEPTION, RESPONSE AND COORDINATION </a:t>
            </a:r>
            <a:endParaRPr sz="1050" dirty="0"/>
          </a:p>
        </p:txBody>
      </p:sp>
      <p:pic>
        <p:nvPicPr>
          <p:cNvPr id="4" name="image2.png" descr="CEMASTEA-Logos-amended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598504" y="364572"/>
            <a:ext cx="2398643" cy="2476305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"/>
          <p:cNvSpPr txBox="1">
            <a:spLocks noGrp="1"/>
          </p:cNvSpPr>
          <p:nvPr>
            <p:ph type="title"/>
          </p:nvPr>
        </p:nvSpPr>
        <p:spPr>
          <a:xfrm>
            <a:off x="685800" y="27432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200"/>
              <a:buFont typeface="Calibri"/>
              <a:buNone/>
            </a:pPr>
            <a:r>
              <a:rPr lang="en-US" sz="7200" b="1" dirty="0">
                <a:solidFill>
                  <a:srgbClr val="FF0000"/>
                </a:solidFill>
              </a:rPr>
              <a:t>Synapse/Neuro-junction</a:t>
            </a:r>
            <a:endParaRPr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"/>
          <p:cNvSpPr txBox="1">
            <a:spLocks noGrp="1"/>
          </p:cNvSpPr>
          <p:nvPr>
            <p:ph type="title"/>
          </p:nvPr>
        </p:nvSpPr>
        <p:spPr>
          <a:xfrm>
            <a:off x="19431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Calibri"/>
              <a:buNone/>
            </a:pPr>
            <a:r>
              <a:rPr lang="en-US" sz="6000" b="1">
                <a:solidFill>
                  <a:srgbClr val="FF0000"/>
                </a:solidFill>
              </a:rPr>
              <a:t>Lesson Objectives </a:t>
            </a:r>
            <a:endParaRPr/>
          </a:p>
        </p:txBody>
      </p:sp>
      <p:sp>
        <p:nvSpPr>
          <p:cNvPr id="178" name="Google Shape;178;p13"/>
          <p:cNvSpPr txBox="1">
            <a:spLocks noGrp="1"/>
          </p:cNvSpPr>
          <p:nvPr>
            <p:ph type="body" idx="1"/>
          </p:nvPr>
        </p:nvSpPr>
        <p:spPr>
          <a:xfrm>
            <a:off x="990600" y="1600200"/>
            <a:ext cx="1066800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/>
              <a:t>By the endo of the lesson, you should be able to </a:t>
            </a:r>
            <a:endParaRPr/>
          </a:p>
          <a:p>
            <a:pPr marL="1143000" lvl="1" indent="-74295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AutoNum type="arabicPeriod"/>
            </a:pPr>
            <a:r>
              <a:rPr lang="en-US" sz="4800"/>
              <a:t>Describe the </a:t>
            </a:r>
            <a:r>
              <a:rPr lang="en-US" sz="4800">
                <a:solidFill>
                  <a:srgbClr val="FF0000"/>
                </a:solidFill>
              </a:rPr>
              <a:t>structure of a synapse</a:t>
            </a:r>
            <a:r>
              <a:rPr lang="en-US" sz="4800" b="1">
                <a:solidFill>
                  <a:srgbClr val="FF0000"/>
                </a:solidFill>
              </a:rPr>
              <a:t> </a:t>
            </a:r>
            <a:endParaRPr/>
          </a:p>
          <a:p>
            <a:pPr marL="1143000" lvl="1" indent="-74295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AutoNum type="arabicPeriod"/>
            </a:pPr>
            <a:r>
              <a:rPr lang="en-US" sz="4800"/>
              <a:t>Describe how a </a:t>
            </a:r>
            <a:r>
              <a:rPr lang="en-US" sz="4800">
                <a:solidFill>
                  <a:srgbClr val="0000FF"/>
                </a:solidFill>
              </a:rPr>
              <a:t>nerve impulse is transmitted across a synapse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14" descr="https://www.biologydiscussion.com/wp-content/uploads/2016/12/clip_image023-3.jpg"/>
          <p:cNvPicPr preferRelativeResize="0"/>
          <p:nvPr/>
        </p:nvPicPr>
        <p:blipFill rotWithShape="1">
          <a:blip r:embed="rId3">
            <a:alphaModFix/>
          </a:blip>
          <a:srcRect l="-909" t="2560" r="908" b="5269"/>
          <a:stretch/>
        </p:blipFill>
        <p:spPr>
          <a:xfrm>
            <a:off x="3429000" y="762000"/>
            <a:ext cx="8382000" cy="548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4"/>
          <p:cNvPicPr preferRelativeResize="0"/>
          <p:nvPr/>
        </p:nvPicPr>
        <p:blipFill rotWithShape="1">
          <a:blip r:embed="rId4">
            <a:alphaModFix/>
          </a:blip>
          <a:srcRect l="19132" t="7773" r="16668" b="6707"/>
          <a:stretch/>
        </p:blipFill>
        <p:spPr>
          <a:xfrm>
            <a:off x="685800" y="1424658"/>
            <a:ext cx="3200399" cy="4161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71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Calibri"/>
              <a:buNone/>
            </a:pPr>
            <a:r>
              <a:rPr lang="en-US" b="1">
                <a:solidFill>
                  <a:srgbClr val="FFC000"/>
                </a:solidFill>
              </a:rPr>
              <a:t>Structure of the Synapse</a:t>
            </a:r>
            <a:endParaRPr b="1">
              <a:solidFill>
                <a:srgbClr val="FFC000"/>
              </a:solidFill>
            </a:endParaRPr>
          </a:p>
        </p:txBody>
      </p:sp>
      <p:sp>
        <p:nvSpPr>
          <p:cNvPr id="192" name="Google Shape;192;p15"/>
          <p:cNvSpPr txBox="1">
            <a:spLocks noGrp="1"/>
          </p:cNvSpPr>
          <p:nvPr>
            <p:ph type="body" idx="1"/>
          </p:nvPr>
        </p:nvSpPr>
        <p:spPr>
          <a:xfrm>
            <a:off x="685800" y="914400"/>
            <a:ext cx="109728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 </a:t>
            </a:r>
            <a:r>
              <a:rPr lang="en-US" sz="2800">
                <a:solidFill>
                  <a:srgbClr val="FF0000"/>
                </a:solidFill>
              </a:rPr>
              <a:t>synapse</a:t>
            </a:r>
            <a:r>
              <a:rPr lang="en-US" sz="2800"/>
              <a:t> is a point at which two nerve cells come into contact. At this point, a dendrite from one of the nerve cell forms an enlargement called a </a:t>
            </a:r>
            <a:r>
              <a:rPr lang="en-US" sz="2800">
                <a:solidFill>
                  <a:srgbClr val="FF0000"/>
                </a:solidFill>
              </a:rPr>
              <a:t>synaptic knob</a:t>
            </a:r>
            <a:r>
              <a:rPr lang="en-US" sz="2800"/>
              <a:t>.</a:t>
            </a: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</a:t>
            </a:r>
            <a:r>
              <a:rPr lang="en-US" sz="2800">
                <a:solidFill>
                  <a:srgbClr val="FF0000"/>
                </a:solidFill>
              </a:rPr>
              <a:t>function of the synapse </a:t>
            </a:r>
            <a:r>
              <a:rPr lang="en-US" sz="2800"/>
              <a:t>is to allow the transmission of nerve impulses from </a:t>
            </a:r>
            <a:r>
              <a:rPr lang="en-US" sz="2800">
                <a:solidFill>
                  <a:srgbClr val="FF0000"/>
                </a:solidFill>
              </a:rPr>
              <a:t>neurone to neurone</a:t>
            </a:r>
            <a:r>
              <a:rPr lang="en-US" sz="2800"/>
              <a:t>.</a:t>
            </a: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transmission of impulses across a synapse enable by a a chemical called </a:t>
            </a:r>
            <a:r>
              <a:rPr lang="en-US" sz="2800" b="1">
                <a:solidFill>
                  <a:srgbClr val="0000CC"/>
                </a:solidFill>
              </a:rPr>
              <a:t>neuro-transmitter/acetylcholine</a:t>
            </a:r>
            <a:r>
              <a:rPr lang="en-US" sz="2800"/>
              <a:t>. 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</a:t>
            </a:r>
            <a:r>
              <a:rPr lang="en-US" sz="2800">
                <a:solidFill>
                  <a:srgbClr val="FF0000"/>
                </a:solidFill>
              </a:rPr>
              <a:t>neuro-transmitter </a:t>
            </a:r>
            <a:r>
              <a:rPr lang="en-US" sz="2800"/>
              <a:t>is found in numerous sac-like structures called </a:t>
            </a:r>
            <a:r>
              <a:rPr lang="en-US" sz="2800">
                <a:solidFill>
                  <a:srgbClr val="FF0000"/>
                </a:solidFill>
              </a:rPr>
              <a:t>synaptic vesicles. S</a:t>
            </a:r>
            <a:r>
              <a:rPr lang="en-US" sz="2800"/>
              <a:t>ynaptic knob contains and </a:t>
            </a:r>
            <a:r>
              <a:rPr lang="en-US" sz="2800" b="1"/>
              <a:t>mitochondria</a:t>
            </a:r>
            <a:r>
              <a:rPr lang="en-US" sz="2800"/>
              <a:t>. </a:t>
            </a: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terminal part of the synaptic knob is </a:t>
            </a:r>
            <a:r>
              <a:rPr lang="en-US" sz="2800" b="1"/>
              <a:t>pre-synaptic membrane while the </a:t>
            </a:r>
            <a:r>
              <a:rPr lang="en-US" sz="2800"/>
              <a:t>membrane of the adjoining nerve cell is </a:t>
            </a:r>
            <a:r>
              <a:rPr lang="en-US" sz="2800" b="1"/>
              <a:t>post-synaptic membrane.</a:t>
            </a:r>
            <a:endParaRPr sz="2800" b="1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Between the two membranes is a gap called the </a:t>
            </a:r>
            <a:r>
              <a:rPr lang="en-US" sz="2800" b="1"/>
              <a:t>synaptic cleft.</a:t>
            </a:r>
            <a:endParaRPr sz="2800" b="1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71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FF0000"/>
                </a:solidFill>
              </a:rPr>
              <a:t>Transmission of an impulse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9" name="Google Shape;199;p16"/>
          <p:cNvSpPr txBox="1">
            <a:spLocks noGrp="1"/>
          </p:cNvSpPr>
          <p:nvPr>
            <p:ph type="body" idx="1"/>
          </p:nvPr>
        </p:nvSpPr>
        <p:spPr>
          <a:xfrm>
            <a:off x="457200" y="1005840"/>
            <a:ext cx="11155680" cy="5623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When an impulse reaches the synaptic knob, it stimulates the </a:t>
            </a:r>
            <a:r>
              <a:rPr lang="en-US" sz="2800">
                <a:solidFill>
                  <a:srgbClr val="0000CC"/>
                </a:solidFill>
              </a:rPr>
              <a:t>vesicles to move </a:t>
            </a:r>
            <a:r>
              <a:rPr lang="en-US" sz="2800"/>
              <a:t>towards the pre-synaptic membrane </a:t>
            </a:r>
            <a:r>
              <a:rPr lang="en-US" sz="2800">
                <a:solidFill>
                  <a:srgbClr val="0000CC"/>
                </a:solidFill>
              </a:rPr>
              <a:t>releasing neuro-transmitter substances (acetylcholine).  </a:t>
            </a: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Acetylcholine diffuses across the synaptic cleft to the </a:t>
            </a:r>
            <a:r>
              <a:rPr lang="en-US" sz="2800">
                <a:solidFill>
                  <a:srgbClr val="0000CC"/>
                </a:solidFill>
              </a:rPr>
              <a:t>post-synaptic membrane </a:t>
            </a:r>
            <a:r>
              <a:rPr lang="en-US" sz="2800"/>
              <a:t>which then becomes depolarized. </a:t>
            </a:r>
            <a:r>
              <a:rPr lang="en-US" sz="2800">
                <a:solidFill>
                  <a:srgbClr val="0000CC"/>
                </a:solidFill>
              </a:rPr>
              <a:t>Na+ ions from the cleft then flow through the post-synaptic knob causing an action potential. </a:t>
            </a:r>
            <a:r>
              <a:rPr lang="en-US" sz="2800"/>
              <a:t>The action potential is then transmitted as a nerve impulse along the </a:t>
            </a:r>
            <a:r>
              <a:rPr lang="en-US" sz="2800" b="1"/>
              <a:t>next neurone</a:t>
            </a:r>
            <a:r>
              <a:rPr lang="en-US" sz="2800"/>
              <a:t>.</a:t>
            </a: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Immediately afterwards acetylcholine at the synaptic cleft is broken down by an enzyme called </a:t>
            </a:r>
            <a:r>
              <a:rPr lang="en-US" sz="2800" b="1"/>
              <a:t>cholinesterase</a:t>
            </a:r>
            <a:r>
              <a:rPr lang="en-US" sz="2800"/>
              <a:t> into inactive end products (</a:t>
            </a:r>
            <a:r>
              <a:rPr lang="en-US" sz="2800">
                <a:solidFill>
                  <a:srgbClr val="0000CC"/>
                </a:solidFill>
              </a:rPr>
              <a:t>choline and acetic acid)</a:t>
            </a:r>
            <a:r>
              <a:rPr lang="en-US" sz="2800"/>
              <a:t> These are then reabsorbed by the axon terminals and reconstituted into acetylcholine using energy provided by mitochondria.</a:t>
            </a:r>
            <a:endParaRPr sz="280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7"/>
          <p:cNvSpPr txBox="1">
            <a:spLocks noGrp="1"/>
          </p:cNvSpPr>
          <p:nvPr>
            <p:ph type="body" idx="1"/>
          </p:nvPr>
        </p:nvSpPr>
        <p:spPr>
          <a:xfrm>
            <a:off x="685800" y="921840"/>
            <a:ext cx="11283162" cy="5402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synapse is stimulated continuously for a long time, a point comes when no impulses are transmitted in the post-synaptic neurone.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synapse is then said to </a:t>
            </a:r>
            <a:r>
              <a:rPr lang="en-US">
                <a:solidFill>
                  <a:srgbClr val="FF0000"/>
                </a:solidFill>
              </a:rPr>
              <a:t>accommodate or adapt to the stimulus.</a:t>
            </a:r>
            <a:endParaRPr>
              <a:solidFill>
                <a:srgbClr val="FF0000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Example: When one wears a rough shirt, an unpleasant sensation is initially felt. After sometime the sensation is not felt any more.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Accommodation results from exhaustion of the neuro-transmitter which cannot be synthesized as fast as it is required.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2667000" y="152400"/>
            <a:ext cx="686912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rPr>
              <a:t>Accommodation of synapses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FF0000"/>
                </a:solidFill>
              </a:rPr>
              <a:t>Synaptic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inhibitors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13" name="Google Shape;213;p18"/>
          <p:cNvSpPr txBox="1">
            <a:spLocks noGrp="1"/>
          </p:cNvSpPr>
          <p:nvPr>
            <p:ph type="body" idx="1"/>
          </p:nvPr>
        </p:nvSpPr>
        <p:spPr>
          <a:xfrm>
            <a:off x="609600" y="1066800"/>
            <a:ext cx="11277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en-US">
                <a:solidFill>
                  <a:srgbClr val="000000"/>
                </a:solidFill>
              </a:rPr>
              <a:t>These are the </a:t>
            </a:r>
            <a:r>
              <a:rPr lang="en-US">
                <a:solidFill>
                  <a:srgbClr val="0000CC"/>
                </a:solidFill>
              </a:rPr>
              <a:t>substances that interfere with transmission of nerve </a:t>
            </a:r>
            <a:r>
              <a:rPr lang="en-US">
                <a:solidFill>
                  <a:srgbClr val="000000"/>
                </a:solidFill>
              </a:rPr>
              <a:t>impulses across the synapse e.g.</a:t>
            </a:r>
            <a:endParaRPr>
              <a:solidFill>
                <a:srgbClr val="000000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en-US">
                <a:solidFill>
                  <a:srgbClr val="000000"/>
                </a:solidFill>
              </a:rPr>
              <a:t>Most of them are chemical substances such </a:t>
            </a:r>
            <a:r>
              <a:rPr lang="en-US" b="1">
                <a:solidFill>
                  <a:srgbClr val="0000CC"/>
                </a:solidFill>
              </a:rPr>
              <a:t>curare</a:t>
            </a:r>
            <a:r>
              <a:rPr lang="en-US" b="1">
                <a:solidFill>
                  <a:srgbClr val="000000"/>
                </a:solidFill>
              </a:rPr>
              <a:t> (ever heard of poisoned arrows). They </a:t>
            </a:r>
            <a:r>
              <a:rPr lang="en-US">
                <a:solidFill>
                  <a:srgbClr val="000000"/>
                </a:solidFill>
              </a:rPr>
              <a:t> block the post-synaptic membrane preventing it from being stimulated by neuro-transmitter substances</a:t>
            </a:r>
            <a:endParaRPr>
              <a:solidFill>
                <a:srgbClr val="000000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en-US">
                <a:solidFill>
                  <a:srgbClr val="000000"/>
                </a:solidFill>
              </a:rPr>
              <a:t>Others like </a:t>
            </a:r>
            <a:r>
              <a:rPr lang="en-US">
                <a:solidFill>
                  <a:srgbClr val="FF0000"/>
                </a:solidFill>
              </a:rPr>
              <a:t>organophosphates e.g. malathion inhibit </a:t>
            </a:r>
            <a:r>
              <a:rPr lang="en-US">
                <a:solidFill>
                  <a:srgbClr val="000000"/>
                </a:solidFill>
              </a:rPr>
              <a:t>enzyme cholinesterase preventing destruction of acetylcholine leading to overstimulation of the post-synaptic membrane</a:t>
            </a:r>
            <a:endParaRPr>
              <a:solidFill>
                <a:srgbClr val="000000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US">
                <a:solidFill>
                  <a:srgbClr val="FF0000"/>
                </a:solidFill>
              </a:rPr>
              <a:t>Snakes</a:t>
            </a:r>
            <a:r>
              <a:rPr lang="en-US">
                <a:solidFill>
                  <a:srgbClr val="000000"/>
                </a:solidFill>
              </a:rPr>
              <a:t> also produce </a:t>
            </a:r>
            <a:r>
              <a:rPr lang="en-US">
                <a:solidFill>
                  <a:srgbClr val="FF0000"/>
                </a:solidFill>
              </a:rPr>
              <a:t>neuro toxic </a:t>
            </a:r>
            <a:r>
              <a:rPr lang="en-US">
                <a:solidFill>
                  <a:srgbClr val="000000"/>
                </a:solidFill>
              </a:rPr>
              <a:t>poisons that affect the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The Role of hormones  in coordination in mammals</a:t>
            </a:r>
            <a:endParaRPr/>
          </a:p>
        </p:txBody>
      </p:sp>
      <p:pic>
        <p:nvPicPr>
          <p:cNvPr id="220" name="Google Shape;22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7078" y="1756119"/>
            <a:ext cx="11429999" cy="4005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458</Words>
  <Application>Microsoft Office PowerPoint</Application>
  <PresentationFormat>Custom</PresentationFormat>
  <Paragraphs>39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Impulse Transmission across a Synapse/Neuro-junction</vt:lpstr>
      <vt:lpstr>Synapse/Neuro-junction</vt:lpstr>
      <vt:lpstr>Lesson Objectives </vt:lpstr>
      <vt:lpstr>PowerPoint Presentation</vt:lpstr>
      <vt:lpstr>Structure of the Synapse</vt:lpstr>
      <vt:lpstr>Transmission of an impulse</vt:lpstr>
      <vt:lpstr>PowerPoint Presentation</vt:lpstr>
      <vt:lpstr>Synaptic inhibitors</vt:lpstr>
      <vt:lpstr>The Role of hormones  in coordination in mammals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Impulse Transmission across a Synapse/Neuro-junction</dc:title>
  <dc:creator>hp</dc:creator>
  <cp:lastModifiedBy>Acer</cp:lastModifiedBy>
  <cp:revision>2</cp:revision>
  <dcterms:created xsi:type="dcterms:W3CDTF">2006-08-16T00:00:00Z</dcterms:created>
  <dcterms:modified xsi:type="dcterms:W3CDTF">2022-03-03T09:22:38Z</dcterms:modified>
</cp:coreProperties>
</file>