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Robo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ihmNrllXtG+D2YJwfkDES2FYj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448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42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d89ae4a0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d89ae4a0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ed89ae4a0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63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d89ae4a0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d89ae4a0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d89ae4a01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d89ae4a0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d89ae4a0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ed89ae4a0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84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d89ae4a0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d89ae4a0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ed89ae4a01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12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d89ae4a0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d89ae4a0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ed89ae4a01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14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d89ae4a0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d89ae4a0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ed89ae4a01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3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d89ae4a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d89ae4a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ed89ae4a01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351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420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626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74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6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44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67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01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97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9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d89ae4a0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d89ae4a0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ed89ae4a0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59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d89ae4a0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d89ae4a0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ed89ae4a01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40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22328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4" descr="CEMASTEA-Logos-amend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85025" y="4976813"/>
            <a:ext cx="1958975" cy="18811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825501" y="1111086"/>
            <a:ext cx="5767578" cy="26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Adobe Caslon Pro Bold" panose="0205070206050A020403" pitchFamily="18" charset="0"/>
              </a:rPr>
              <a:t>UNIT </a:t>
            </a:r>
            <a:r>
              <a:rPr lang="en-US" b="1" smtClean="0">
                <a:solidFill>
                  <a:srgbClr val="FFFFFF"/>
                </a:solidFill>
                <a:latin typeface="Adobe Caslon Pro Bold" panose="0205070206050A020403" pitchFamily="18" charset="0"/>
              </a:rPr>
              <a:t>1: </a:t>
            </a:r>
            <a:r>
              <a:rPr lang="en-US" b="1" dirty="0">
                <a:solidFill>
                  <a:srgbClr val="FFFFFF"/>
                </a:solidFill>
                <a:latin typeface="Adobe Caslon Pro Bold" panose="0205070206050A020403" pitchFamily="18" charset="0"/>
              </a:rPr>
              <a:t>VIRTUAL MEETING PLATFORMS FOR REMOTE LEARNING</a:t>
            </a:r>
            <a:endParaRPr dirty="0">
              <a:solidFill>
                <a:srgbClr val="FFFFFF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809624" y="4843002"/>
            <a:ext cx="7509510" cy="123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None/>
            </a:pPr>
            <a:r>
              <a:rPr lang="en-US" sz="2300" dirty="0">
                <a:solidFill>
                  <a:srgbClr val="1B1B1B"/>
                </a:solidFill>
                <a:latin typeface="Adobe Caslon Pro Bold" panose="0205070206050A020403" pitchFamily="18" charset="0"/>
                <a:sym typeface="Calibri"/>
              </a:rPr>
              <a:t>FACILITATOR</a:t>
            </a:r>
            <a:endParaRPr dirty="0">
              <a:latin typeface="Adobe Caslon Pro Bold" panose="0205070206050A020403" pitchFamily="18" charset="0"/>
            </a:endParaRPr>
          </a:p>
          <a:p>
            <a:pPr marL="0" lvl="0" indent="0" algn="l" rtl="0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</a:pPr>
            <a:endParaRPr sz="2300" dirty="0">
              <a:solidFill>
                <a:srgbClr val="1B1B1B"/>
              </a:solidFill>
              <a:latin typeface="Adobe Caslon Pro Bold" panose="0205070206050A020403" pitchFamily="18" charset="0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 descr="Web c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3249" y="2746712"/>
            <a:ext cx="1364575" cy="13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d89ae4a01_0_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Caslon Pro Bold" panose="0205070206050A020403" pitchFamily="18" charset="0"/>
              </a:rPr>
              <a:t>Navigating Microsoft Teams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58" name="Google Shape;158;ged89ae4a01_0_13"/>
          <p:cNvSpPr txBox="1">
            <a:spLocks noGrp="1"/>
          </p:cNvSpPr>
          <p:nvPr>
            <p:ph type="body" idx="1"/>
          </p:nvPr>
        </p:nvSpPr>
        <p:spPr>
          <a:xfrm>
            <a:off x="312420" y="107442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6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Accessing different icons</a:t>
            </a:r>
            <a:endParaRPr sz="3600"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6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Creating a meeting</a:t>
            </a:r>
            <a:endParaRPr sz="3600"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6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Inviting participants</a:t>
            </a:r>
            <a:endParaRPr sz="3600"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6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Chat area</a:t>
            </a:r>
            <a:endParaRPr sz="3600"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6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Recording</a:t>
            </a:r>
            <a:r>
              <a:rPr lang="en-US" sz="1800" dirty="0">
                <a:solidFill>
                  <a:srgbClr val="FF0000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.</a:t>
            </a:r>
            <a:endParaRPr sz="3600"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600" dirty="0">
                <a:latin typeface="Adobe Caslon Pro Bold" panose="0205070206050A020403" pitchFamily="18" charset="0"/>
              </a:rPr>
              <a:t>Presenting</a:t>
            </a:r>
            <a:endParaRPr sz="3600" dirty="0">
              <a:latin typeface="Adobe Caslon Pro Bold" panose="0205070206050A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dirty="0">
                <a:latin typeface="Adobe Caslon Pro Bold" panose="0205070206050A020403" pitchFamily="18" charset="0"/>
              </a:rPr>
              <a:t>NB. Navigate with phone and computer</a:t>
            </a:r>
            <a:endParaRPr sz="3600" dirty="0">
              <a:latin typeface="Adobe Caslon Pro Bold" panose="0205070206050A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d89ae4a01_0_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dobe Caslon Pro Bold" panose="0205070206050A020403" pitchFamily="18" charset="0"/>
              </a:rPr>
              <a:t>Sign in to </a:t>
            </a:r>
            <a:r>
              <a:rPr lang="en-US" sz="5400" dirty="0" smtClean="0">
                <a:latin typeface="Adobe Caslon Pro Bold" panose="0205070206050A020403" pitchFamily="18" charset="0"/>
              </a:rPr>
              <a:t>Microsoft </a:t>
            </a:r>
            <a:r>
              <a:rPr lang="en-US" sz="5400" dirty="0">
                <a:latin typeface="Adobe Caslon Pro Bold" panose="0205070206050A020403" pitchFamily="18" charset="0"/>
              </a:rPr>
              <a:t>Teams</a:t>
            </a:r>
            <a:endParaRPr sz="5400" dirty="0">
              <a:latin typeface="Adobe Caslon Pro Bold" panose="0205070206050A020403" pitchFamily="18" charset="0"/>
            </a:endParaRPr>
          </a:p>
        </p:txBody>
      </p:sp>
      <p:pic>
        <p:nvPicPr>
          <p:cNvPr id="166" name="Google Shape;166;ged89ae4a01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075" y="2181225"/>
            <a:ext cx="6643150" cy="4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d89ae4a01_0_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dobe Caslon Pro Bold" panose="0205070206050A020403" pitchFamily="18" charset="0"/>
              </a:rPr>
              <a:t>Type password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73" name="Google Shape;173;ged89ae4a01_0_39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ged89ae4a01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75" y="1417650"/>
            <a:ext cx="6682850" cy="48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d89ae4a01_0_46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latin typeface="Adobe Caslon Pro Bold" panose="0205070206050A020403" pitchFamily="18" charset="0"/>
              </a:rPr>
              <a:t>Once  </a:t>
            </a:r>
            <a:r>
              <a:rPr lang="en-US" sz="4800" dirty="0">
                <a:latin typeface="Adobe Caslon Pro Bold" panose="0205070206050A020403" pitchFamily="18" charset="0"/>
              </a:rPr>
              <a:t>logged in</a:t>
            </a:r>
            <a:endParaRPr sz="4800" dirty="0">
              <a:latin typeface="Adobe Caslon Pro Bold" panose="0205070206050A020403" pitchFamily="18" charset="0"/>
            </a:endParaRPr>
          </a:p>
        </p:txBody>
      </p:sp>
      <p:sp>
        <p:nvSpPr>
          <p:cNvPr id="181" name="Google Shape;181;ged89ae4a01_0_46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ged89ae4a0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9477"/>
            <a:ext cx="9144001" cy="546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d89ae4a01_0_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dobe Caslon Pro Bold" panose="0205070206050A020403" pitchFamily="18" charset="0"/>
              </a:rPr>
              <a:t>Starting a meeting</a:t>
            </a:r>
            <a:endParaRPr sz="5400" dirty="0">
              <a:latin typeface="Adobe Caslon Pro Bold" panose="0205070206050A020403" pitchFamily="18" charset="0"/>
            </a:endParaRPr>
          </a:p>
        </p:txBody>
      </p:sp>
      <p:sp>
        <p:nvSpPr>
          <p:cNvPr id="189" name="Google Shape;189;ged89ae4a01_0_54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ged89ae4a01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9525"/>
            <a:ext cx="8686801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d89ae4a01_0_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dobe Caslon Pro Bold" panose="0205070206050A020403" pitchFamily="18" charset="0"/>
              </a:rPr>
              <a:t>Meeting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97" name="Google Shape;197;ged89ae4a01_0_61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ged89ae4a01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7656"/>
            <a:ext cx="9143999" cy="540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d89ae4a01_0_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Adobe Caslon Pro Bold" panose="0205070206050A020403" pitchFamily="18" charset="0"/>
              </a:rPr>
              <a:t>Accessing various options</a:t>
            </a:r>
            <a:endParaRPr sz="4800" dirty="0">
              <a:latin typeface="Adobe Caslon Pro Bold" panose="0205070206050A020403" pitchFamily="18" charset="0"/>
            </a:endParaRPr>
          </a:p>
        </p:txBody>
      </p:sp>
      <p:sp>
        <p:nvSpPr>
          <p:cNvPr id="205" name="Google Shape;205;ged89ae4a01_0_68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>
                <a:latin typeface="Adobe Caslon Pro Bold" panose="0205070206050A020403" pitchFamily="18" charset="0"/>
              </a:rPr>
              <a:t>Try all the options in the menu ribbon as shown below</a:t>
            </a:r>
            <a:endParaRPr dirty="0">
              <a:latin typeface="Adobe Caslon Pro Bold" panose="0205070206050A020403" pitchFamily="18" charset="0"/>
            </a:endParaRPr>
          </a:p>
        </p:txBody>
      </p:sp>
      <p:pic>
        <p:nvPicPr>
          <p:cNvPr id="206" name="Google Shape;206;ged89ae4a01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3316005"/>
            <a:ext cx="8686800" cy="130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Adobe Caslon Pro Bold" panose="0205070206050A020403" pitchFamily="18" charset="0"/>
                <a:ea typeface="Arial Rounded"/>
                <a:cs typeface="Arial Rounded"/>
                <a:sym typeface="Arial Rounded"/>
              </a:rPr>
              <a:t>Activity 1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52400" y="1524000"/>
            <a:ext cx="90726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600" dirty="0">
                <a:solidFill>
                  <a:srgbClr val="3C4043"/>
                </a:solidFill>
                <a:latin typeface="Adobe Caslon Pro Bold" panose="0205070206050A020403" pitchFamily="18" charset="0"/>
                <a:ea typeface="Roboto"/>
                <a:cs typeface="Roboto"/>
                <a:sym typeface="Roboto"/>
              </a:rPr>
              <a:t>a) Create a meeting using Microsoft Teams</a:t>
            </a:r>
            <a:endParaRPr sz="3600" dirty="0">
              <a:solidFill>
                <a:srgbClr val="3C4043"/>
              </a:solidFill>
              <a:latin typeface="Adobe Caslon Pro Bold" panose="0205070206050A020403" pitchFamily="18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3C4043"/>
                </a:solidFill>
                <a:latin typeface="Adobe Caslon Pro Bold" panose="0205070206050A020403" pitchFamily="18" charset="0"/>
                <a:ea typeface="Roboto"/>
                <a:cs typeface="Roboto"/>
                <a:sym typeface="Roboto"/>
              </a:rPr>
              <a:t>b) Invite participants to your meeting</a:t>
            </a:r>
            <a:endParaRPr sz="3600" dirty="0">
              <a:solidFill>
                <a:srgbClr val="3C4043"/>
              </a:solidFill>
              <a:latin typeface="Adobe Caslon Pro Bold" panose="0205070206050A020403" pitchFamily="18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chemeClr val="dk1"/>
              </a:solidFill>
              <a:latin typeface="Adobe Caslon Pro Bold" panose="0205070206050A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i="1" dirty="0">
                <a:solidFill>
                  <a:srgbClr val="3C4043"/>
                </a:solidFill>
                <a:latin typeface="Adobe Caslon Pro Bold" panose="0205070206050A020403" pitchFamily="18" charset="0"/>
                <a:ea typeface="Roboto"/>
                <a:cs typeface="Roboto"/>
                <a:sym typeface="Roboto"/>
              </a:rPr>
              <a:t>NB: You can schedule a meeting instantly or using the calendar; Explore</a:t>
            </a:r>
            <a:endParaRPr sz="3600" i="1" dirty="0">
              <a:solidFill>
                <a:srgbClr val="3C4043"/>
              </a:solidFill>
              <a:latin typeface="Adobe Caslon Pro Bold" panose="0205070206050A020403" pitchFamily="18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4000" b="1" dirty="0">
                <a:solidFill>
                  <a:srgbClr val="3C4043"/>
                </a:solidFill>
                <a:latin typeface="Adobe Caslon Pro Bold" panose="0205070206050A020403" pitchFamily="18" charset="0"/>
                <a:ea typeface="Roboto"/>
                <a:cs typeface="Roboto"/>
                <a:sym typeface="Roboto"/>
              </a:rPr>
              <a:t>Upload a screen shot for your meeting as your output </a:t>
            </a:r>
            <a:r>
              <a:rPr lang="en-US" sz="4000" b="1" dirty="0" smtClean="0">
                <a:solidFill>
                  <a:srgbClr val="3C4043"/>
                </a:solidFill>
                <a:latin typeface="Adobe Caslon Pro Bold" panose="0205070206050A020403" pitchFamily="18" charset="0"/>
                <a:ea typeface="Roboto"/>
                <a:cs typeface="Roboto"/>
                <a:sym typeface="Roboto"/>
              </a:rPr>
              <a:t>here</a:t>
            </a:r>
            <a:endParaRPr sz="6600" b="1" i="1" dirty="0">
              <a:solidFill>
                <a:schemeClr val="dk1"/>
              </a:solidFill>
              <a:latin typeface="Adobe Caslon Pro Bold" panose="0205070206050A0204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12"/>
          <p:cNvGrpSpPr/>
          <p:nvPr/>
        </p:nvGrpSpPr>
        <p:grpSpPr>
          <a:xfrm>
            <a:off x="1891743" y="4813"/>
            <a:ext cx="5360514" cy="6333471"/>
            <a:chOff x="329184" y="-555662"/>
            <a:chExt cx="524256" cy="6333471"/>
          </a:xfrm>
        </p:grpSpPr>
        <p:cxnSp>
          <p:nvCxnSpPr>
            <p:cNvPr id="219" name="Google Shape;219;p12"/>
            <p:cNvCxnSpPr/>
            <p:nvPr/>
          </p:nvCxnSpPr>
          <p:spPr>
            <a:xfrm rot="10800000">
              <a:off x="329184" y="5777809"/>
              <a:ext cx="523824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" name="Google Shape;220;p12"/>
            <p:cNvSpPr/>
            <p:nvPr/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2"/>
          <p:cNvSpPr/>
          <p:nvPr/>
        </p:nvSpPr>
        <p:spPr>
          <a:xfrm>
            <a:off x="447348" y="265180"/>
            <a:ext cx="8249304" cy="57515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dobe Caslon Pro Bold" panose="0205070206050A020403" pitchFamily="18" charset="0"/>
                <a:sym typeface="Calibri"/>
              </a:rPr>
              <a:t>Conclusion</a:t>
            </a:r>
            <a:endParaRPr sz="4800" dirty="0">
              <a:latin typeface="Adobe Caslon Pro Bold" panose="0205070206050A020403" pitchFamily="18" charset="0"/>
              <a:sym typeface="Calibri"/>
            </a:endParaRPr>
          </a:p>
        </p:txBody>
      </p:sp>
      <p:grpSp>
        <p:nvGrpSpPr>
          <p:cNvPr id="223" name="Google Shape;223;p12"/>
          <p:cNvGrpSpPr/>
          <p:nvPr/>
        </p:nvGrpSpPr>
        <p:grpSpPr>
          <a:xfrm>
            <a:off x="92140" y="1627350"/>
            <a:ext cx="9006373" cy="5191092"/>
            <a:chOff x="0" y="0"/>
            <a:chExt cx="9006373" cy="5191092"/>
          </a:xfrm>
        </p:grpSpPr>
        <p:sp>
          <p:nvSpPr>
            <p:cNvPr id="224" name="Google Shape;224;p12"/>
            <p:cNvSpPr/>
            <p:nvPr/>
          </p:nvSpPr>
          <p:spPr>
            <a:xfrm>
              <a:off x="0" y="0"/>
              <a:ext cx="9006373" cy="5191092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2"/>
            <p:cNvSpPr txBox="1"/>
            <p:nvPr/>
          </p:nvSpPr>
          <p:spPr>
            <a:xfrm>
              <a:off x="0" y="0"/>
              <a:ext cx="9006373" cy="2803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8475" tIns="348475" rIns="348475" bIns="348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Calibri"/>
                <a:buNone/>
              </a:pPr>
              <a:r>
                <a:rPr lang="en-US" sz="5400" b="0" i="0" u="none" dirty="0">
                  <a:solidFill>
                    <a:schemeClr val="lt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In this session, we have looked at </a:t>
              </a:r>
              <a:r>
                <a:rPr lang="en-US" sz="5400" dirty="0">
                  <a:solidFill>
                    <a:schemeClr val="lt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Microsoft Teams</a:t>
              </a:r>
              <a:r>
                <a:rPr lang="en-US" sz="5400" b="0" i="0" u="none" dirty="0">
                  <a:solidFill>
                    <a:schemeClr val="lt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 </a:t>
              </a:r>
              <a:endParaRPr sz="5400" b="0" i="0" u="none" dirty="0">
                <a:solidFill>
                  <a:schemeClr val="lt1"/>
                </a:solidFill>
                <a:latin typeface="Adobe Caslon Pro Bold" panose="0205070206050A020403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0" y="2699367"/>
              <a:ext cx="2251593" cy="2387902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0" y="2699367"/>
              <a:ext cx="2251593" cy="2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142225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400" dirty="0">
                  <a:solidFill>
                    <a:schemeClr val="dk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You can access Microsoft Teams through the TSC website</a:t>
              </a:r>
              <a:r>
                <a:rPr lang="en-US" sz="2400" b="0" i="0" u="none" dirty="0">
                  <a:solidFill>
                    <a:schemeClr val="dk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 </a:t>
              </a:r>
              <a:endParaRPr sz="2400" b="0" i="0" u="none" dirty="0">
                <a:solidFill>
                  <a:schemeClr val="dk1"/>
                </a:solidFill>
                <a:latin typeface="Adobe Caslon Pro Bold" panose="0205070206050A020403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2251593" y="2699367"/>
              <a:ext cx="2251593" cy="2387902"/>
            </a:xfrm>
            <a:prstGeom prst="rect">
              <a:avLst/>
            </a:prstGeom>
            <a:solidFill>
              <a:srgbClr val="CCEFD6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2"/>
            <p:cNvSpPr txBox="1"/>
            <p:nvPr/>
          </p:nvSpPr>
          <p:spPr>
            <a:xfrm>
              <a:off x="2251593" y="2699367"/>
              <a:ext cx="2251593" cy="2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142225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400" b="0" i="0" u="none" dirty="0">
                  <a:solidFill>
                    <a:schemeClr val="dk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This short exposure has given you insights and desire to explore more. </a:t>
              </a:r>
              <a:endParaRPr sz="2400" b="0" i="0" u="none" dirty="0">
                <a:solidFill>
                  <a:schemeClr val="dk1"/>
                </a:solidFill>
                <a:latin typeface="Adobe Caslon Pro Bold" panose="0205070206050A020403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4503186" y="2699367"/>
              <a:ext cx="2251593" cy="2387902"/>
            </a:xfrm>
            <a:prstGeom prst="rect">
              <a:avLst/>
            </a:prstGeom>
            <a:solidFill>
              <a:srgbClr val="E9F5CB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2"/>
            <p:cNvSpPr txBox="1"/>
            <p:nvPr/>
          </p:nvSpPr>
          <p:spPr>
            <a:xfrm>
              <a:off x="4503186" y="2699367"/>
              <a:ext cx="2251593" cy="2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142225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dirty="0">
                  <a:solidFill>
                    <a:schemeClr val="dk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You are encouraged to continue sharing new ideas with colleagues and other people involved in education. </a:t>
              </a:r>
              <a:endParaRPr sz="2000" b="0" i="0" u="none" dirty="0">
                <a:solidFill>
                  <a:schemeClr val="dk1"/>
                </a:solidFill>
                <a:latin typeface="Adobe Caslon Pro Bold" panose="0205070206050A020403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6754779" y="2699367"/>
              <a:ext cx="2251593" cy="2387902"/>
            </a:xfrm>
            <a:prstGeom prst="rect">
              <a:avLst/>
            </a:prstGeom>
            <a:solidFill>
              <a:srgbClr val="FBDACB">
                <a:alpha val="89803"/>
              </a:srgbClr>
            </a:solidFill>
            <a:ln w="9525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6754779" y="2699367"/>
              <a:ext cx="2251593" cy="2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142225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400" b="0" i="0" u="none" dirty="0">
                  <a:solidFill>
                    <a:schemeClr val="dk1"/>
                  </a:solidFill>
                  <a:latin typeface="Adobe Caslon Pro Bold" panose="0205070206050A020403" pitchFamily="18" charset="0"/>
                  <a:ea typeface="Calibri"/>
                  <a:cs typeface="Calibri"/>
                  <a:sym typeface="Calibri"/>
                </a:rPr>
                <a:t>This shall improve your professionalism as well as build robust communities of practice.</a:t>
              </a:r>
              <a:endParaRPr sz="2400" b="0" i="0" u="none" dirty="0">
                <a:solidFill>
                  <a:schemeClr val="dk1"/>
                </a:solidFill>
                <a:latin typeface="Adobe Caslon Pro Bold" panose="0205070206050A020403" pitchFamily="18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228600" y="26666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trike="noStrike" dirty="0" smtClean="0">
                <a:solidFill>
                  <a:srgbClr val="0000CC"/>
                </a:solidFill>
                <a:latin typeface="Adobe Caslon Pro Bold" panose="0205070206050A020403" pitchFamily="18" charset="0"/>
              </a:rPr>
              <a:t>THANK YOU</a:t>
            </a:r>
            <a:endParaRPr dirty="0">
              <a:solidFill>
                <a:srgbClr val="0000CC"/>
              </a:solidFill>
              <a:latin typeface="Adobe Caslon Pro Bold" panose="0205070206050A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latin typeface="Adobe Caslon Pro Bold" panose="0205070206050A020403" pitchFamily="18" charset="0"/>
                <a:ea typeface="Arial Rounded"/>
                <a:cs typeface="Arial Rounded"/>
                <a:sym typeface="Arial Rounded"/>
              </a:rPr>
              <a:t>Session Flow</a:t>
            </a:r>
            <a:r>
              <a:rPr lang="en-US" sz="4100" dirty="0"/>
              <a:t/>
            </a:r>
            <a:br>
              <a:rPr lang="en-US" sz="4100" dirty="0"/>
            </a:br>
            <a:endParaRPr sz="4100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114550" y="2115125"/>
            <a:ext cx="6549300" cy="4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dobe Caslon Pro Bold" panose="0205070206050A020403" pitchFamily="18" charset="0"/>
              </a:rPr>
              <a:t>Introduction </a:t>
            </a:r>
            <a:r>
              <a:rPr lang="en-US" dirty="0" smtClean="0">
                <a:latin typeface="Adobe Caslon Pro Bold" panose="0205070206050A020403" pitchFamily="18" charset="0"/>
              </a:rPr>
              <a:t> 2min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smtClean="0">
                <a:latin typeface="Adobe Caslon Pro Bold" panose="0205070206050A020403" pitchFamily="18" charset="0"/>
              </a:rPr>
              <a:t>Rationale  3min</a:t>
            </a:r>
            <a:endParaRPr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dobe Caslon Pro Bold" panose="0205070206050A020403" pitchFamily="18" charset="0"/>
              </a:rPr>
              <a:t>Learning </a:t>
            </a:r>
            <a:r>
              <a:rPr lang="en-US" dirty="0" smtClean="0">
                <a:latin typeface="Adobe Caslon Pro Bold" panose="0205070206050A020403" pitchFamily="18" charset="0"/>
              </a:rPr>
              <a:t>outcomes 2min</a:t>
            </a:r>
            <a:endParaRPr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dobe Caslon Pro Bold" panose="0205070206050A020403" pitchFamily="18" charset="0"/>
              </a:rPr>
              <a:t>Expected </a:t>
            </a:r>
            <a:r>
              <a:rPr lang="en-US" dirty="0" smtClean="0">
                <a:latin typeface="Adobe Caslon Pro Bold" panose="0205070206050A020403" pitchFamily="18" charset="0"/>
              </a:rPr>
              <a:t>output 3mn</a:t>
            </a:r>
            <a:endParaRPr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dobe Caslon Pro Bold" panose="0205070206050A020403" pitchFamily="18" charset="0"/>
              </a:rPr>
              <a:t>Microsoft </a:t>
            </a:r>
            <a:r>
              <a:rPr lang="en-US" dirty="0" smtClean="0">
                <a:latin typeface="Adobe Caslon Pro Bold" panose="0205070206050A020403" pitchFamily="18" charset="0"/>
              </a:rPr>
              <a:t>Teams 70 min</a:t>
            </a:r>
            <a:endParaRPr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smtClean="0">
                <a:latin typeface="Adobe Caslon Pro Bold" panose="0205070206050A020403" pitchFamily="18" charset="0"/>
              </a:rPr>
              <a:t>Conclusion 10min</a:t>
            </a:r>
            <a:endParaRPr dirty="0">
              <a:latin typeface="Adobe Caslon Pro Bold" panose="0205070206050A020403" pitchFamily="18" charset="0"/>
            </a:endParaRPr>
          </a:p>
        </p:txBody>
      </p:sp>
      <p:pic>
        <p:nvPicPr>
          <p:cNvPr id="102" name="Google Shape;102;p2" descr="Colourful strings being woven togehter"/>
          <p:cNvPicPr preferRelativeResize="0"/>
          <p:nvPr/>
        </p:nvPicPr>
        <p:blipFill rotWithShape="1">
          <a:blip r:embed="rId3">
            <a:alphaModFix/>
          </a:blip>
          <a:srcRect l="48000" r="18211" b="-3"/>
          <a:stretch/>
        </p:blipFill>
        <p:spPr>
          <a:xfrm>
            <a:off x="-1399572" y="-46643"/>
            <a:ext cx="3476673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"/>
          <p:cNvCxnSpPr/>
          <p:nvPr/>
        </p:nvCxnSpPr>
        <p:spPr>
          <a:xfrm>
            <a:off x="3810700" y="2115117"/>
            <a:ext cx="4732020" cy="0"/>
          </a:xfrm>
          <a:prstGeom prst="straightConnector1">
            <a:avLst/>
          </a:prstGeom>
          <a:noFill/>
          <a:ln w="19050" cap="flat" cmpd="sng">
            <a:solidFill>
              <a:srgbClr val="FD4CD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409575" y="349250"/>
            <a:ext cx="832485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628650" y="58816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Introduction 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407050" y="2292825"/>
            <a:ext cx="8416200" cy="3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strike="noStrike" dirty="0">
                <a:latin typeface="Adobe Caslon Pro Bold" panose="0205070206050A020403" pitchFamily="18" charset="0"/>
              </a:rPr>
              <a:t>Virtual platforms provide</a:t>
            </a:r>
            <a:r>
              <a:rPr lang="en-US" sz="2700" dirty="0">
                <a:latin typeface="Adobe Caslon Pro Bold" panose="0205070206050A020403" pitchFamily="18" charset="0"/>
              </a:rPr>
              <a:t> </a:t>
            </a:r>
            <a:r>
              <a:rPr lang="en-US" sz="2700" strike="noStrike" dirty="0">
                <a:latin typeface="Adobe Caslon Pro Bold" panose="0205070206050A020403" pitchFamily="18" charset="0"/>
              </a:rPr>
              <a:t> real-time interactions.</a:t>
            </a:r>
            <a:endParaRPr sz="2700" strike="noStrike" dirty="0">
              <a:latin typeface="Adobe Caslon Pro Bold" panose="0205070206050A020403" pitchFamily="18" charset="0"/>
            </a:endParaRPr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strike="noStrike" dirty="0">
                <a:latin typeface="Adobe Caslon Pro Bold" panose="0205070206050A020403" pitchFamily="18" charset="0"/>
              </a:rPr>
              <a:t>Examples of these</a:t>
            </a:r>
            <a:r>
              <a:rPr lang="en-US" sz="2700" dirty="0">
                <a:latin typeface="Adobe Caslon Pro Bold" panose="0205070206050A020403" pitchFamily="18" charset="0"/>
              </a:rPr>
              <a:t> </a:t>
            </a:r>
            <a:r>
              <a:rPr lang="en-US" sz="2700" strike="noStrike" dirty="0">
                <a:latin typeface="Adobe Caslon Pro Bold" panose="0205070206050A020403" pitchFamily="18" charset="0"/>
              </a:rPr>
              <a:t> platforms include Cisco </a:t>
            </a:r>
            <a:r>
              <a:rPr lang="en-US" sz="2700" strike="noStrike" dirty="0" err="1">
                <a:latin typeface="Adobe Caslon Pro Bold" panose="0205070206050A020403" pitchFamily="18" charset="0"/>
              </a:rPr>
              <a:t>Webex</a:t>
            </a:r>
            <a:r>
              <a:rPr lang="en-US" sz="2700" strike="noStrike" dirty="0">
                <a:latin typeface="Adobe Caslon Pro Bold" panose="0205070206050A020403" pitchFamily="18" charset="0"/>
              </a:rPr>
              <a:t>, Google Meet, Microsoft Teams, WhatsApp, </a:t>
            </a:r>
            <a:r>
              <a:rPr lang="en-US" sz="2700" strike="noStrike" dirty="0" err="1">
                <a:latin typeface="Adobe Caslon Pro Bold" panose="0205070206050A020403" pitchFamily="18" charset="0"/>
              </a:rPr>
              <a:t>BigBlueButton</a:t>
            </a:r>
            <a:r>
              <a:rPr lang="en-US" sz="2700" strike="noStrike" dirty="0">
                <a:latin typeface="Adobe Caslon Pro Bold" panose="0205070206050A020403" pitchFamily="18" charset="0"/>
              </a:rPr>
              <a:t>. </a:t>
            </a:r>
            <a:endParaRPr sz="2700" b="1" strike="noStrike" dirty="0">
              <a:latin typeface="Adobe Caslon Pro Bold" panose="0205070206050A020403" pitchFamily="18" charset="0"/>
            </a:endParaRPr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strike="noStrike" dirty="0">
                <a:latin typeface="Adobe Caslon Pro Bold" panose="0205070206050A020403" pitchFamily="18" charset="0"/>
              </a:rPr>
              <a:t>They transmit audio, video and text.</a:t>
            </a:r>
            <a:r>
              <a:rPr lang="en-US" sz="2700" dirty="0">
                <a:latin typeface="Adobe Caslon Pro Bold" panose="0205070206050A020403" pitchFamily="18" charset="0"/>
              </a:rPr>
              <a:t> </a:t>
            </a:r>
            <a:endParaRPr sz="2700" strike="noStrike" dirty="0">
              <a:latin typeface="Adobe Caslon Pro Bold" panose="0205070206050A020403" pitchFamily="18" charset="0"/>
            </a:endParaRPr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strike="noStrike" dirty="0">
                <a:latin typeface="Adobe Caslon Pro Bold" panose="0205070206050A020403" pitchFamily="18" charset="0"/>
              </a:rPr>
              <a:t>In this training, you </a:t>
            </a:r>
            <a:r>
              <a:rPr lang="en-US" sz="2700" dirty="0">
                <a:latin typeface="Adobe Caslon Pro Bold" panose="0205070206050A020403" pitchFamily="18" charset="0"/>
              </a:rPr>
              <a:t>will </a:t>
            </a:r>
            <a:r>
              <a:rPr lang="en-US" sz="2700" strike="noStrike" dirty="0">
                <a:latin typeface="Adobe Caslon Pro Bold" panose="0205070206050A020403" pitchFamily="18" charset="0"/>
              </a:rPr>
              <a:t>use </a:t>
            </a:r>
            <a:r>
              <a:rPr lang="en-US" sz="2700" b="1" dirty="0">
                <a:latin typeface="Adobe Caslon Pro Bold" panose="0205070206050A020403" pitchFamily="18" charset="0"/>
              </a:rPr>
              <a:t>Microsoft Teams </a:t>
            </a:r>
            <a:r>
              <a:rPr lang="en-US" sz="2700" strike="noStrike" dirty="0">
                <a:latin typeface="Adobe Caslon Pro Bold" panose="0205070206050A020403" pitchFamily="18" charset="0"/>
              </a:rPr>
              <a:t>platform,  to enhance your ability to hold virtual meetings as well as teaching and learning.</a:t>
            </a:r>
            <a:r>
              <a:rPr lang="en-US" sz="2700" dirty="0">
                <a:latin typeface="Adobe Caslon Pro Bold" panose="0205070206050A020403" pitchFamily="18" charset="0"/>
              </a:rPr>
              <a:t> </a:t>
            </a:r>
            <a:endParaRPr sz="2700" strike="noStrike" dirty="0">
              <a:latin typeface="Adobe Caslon Pro Bold" panose="0205070206050A020403" pitchFamily="18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strike="noStrike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62100" y="457278"/>
            <a:ext cx="3943350" cy="116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dobe Caslon Pro Bold" panose="0205070206050A020403" pitchFamily="18" charset="0"/>
                <a:sym typeface="Calibri"/>
              </a:rPr>
              <a:t>Rationale</a:t>
            </a:r>
            <a:endParaRPr dirty="0">
              <a:solidFill>
                <a:schemeClr val="dk1"/>
              </a:solidFill>
              <a:latin typeface="Adobe Caslon Pro Bold" panose="0205070206050A020403" pitchFamily="18" charset="0"/>
              <a:sym typeface="Calibri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457300" y="1740100"/>
            <a:ext cx="7703720" cy="4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Digital literacy needed for the 21</a:t>
            </a:r>
            <a:r>
              <a:rPr lang="en-US" sz="3000" baseline="30000" dirty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st</a:t>
            </a:r>
            <a:r>
              <a:rPr lang="en-US" sz="3000" dirty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 century- living in information age</a:t>
            </a:r>
            <a:endParaRPr sz="3000" dirty="0">
              <a:latin typeface="Adobe Caslon Pro Bold" panose="0205070206050A020403" pitchFamily="18" charset="0"/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There has been increased demand for use of online platforms for meetings, </a:t>
            </a:r>
            <a:r>
              <a:rPr lang="en-US" sz="3000" dirty="0" smtClean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conferences, etc</a:t>
            </a:r>
            <a:r>
              <a:rPr lang="en-US" sz="3000" dirty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.</a:t>
            </a:r>
            <a:endParaRPr sz="3000" dirty="0">
              <a:latin typeface="Adobe Caslon Pro Bold" panose="0205070206050A020403" pitchFamily="18" charset="0"/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>
                <a:latin typeface="Adobe Caslon Pro Bold" panose="0205070206050A020403" pitchFamily="18" charset="0"/>
                <a:ea typeface="Arial"/>
                <a:cs typeface="Arial"/>
                <a:sym typeface="Arial"/>
              </a:rPr>
              <a:t>One of the core competencies in CBC is digital literacy</a:t>
            </a:r>
            <a:endParaRPr sz="3000" b="0" i="0" u="none" strike="noStrike" cap="none" dirty="0">
              <a:latin typeface="Adobe Caslon Pro Bold" panose="0205070206050A020403" pitchFamily="18" charset="0"/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This session will enhance your capacity to use Microsoft Teams in teaching and learning.</a:t>
            </a:r>
            <a:endParaRPr sz="3000" b="0" i="0" u="none" strike="noStrike" cap="none" dirty="0">
              <a:latin typeface="Adobe Caslon Pro Bold" panose="0205070206050A020403" pitchFamily="18" charset="0"/>
            </a:endParaRPr>
          </a:p>
          <a:p>
            <a:pPr marL="0" marR="0" lvl="0" indent="127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cap="none" dirty="0"/>
          </a:p>
          <a:p>
            <a:pPr marL="0" marR="0" lvl="0" indent="127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cap="none" dirty="0"/>
          </a:p>
          <a:p>
            <a:pPr marL="342900" marR="0" lvl="0" indent="-101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cap="none" dirty="0"/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dirty="0"/>
          </a:p>
        </p:txBody>
      </p:sp>
      <p:pic>
        <p:nvPicPr>
          <p:cNvPr id="118" name="Google Shape;118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8010" r="-3" b="18622"/>
          <a:stretch/>
        </p:blipFill>
        <p:spPr>
          <a:xfrm>
            <a:off x="6629346" y="161115"/>
            <a:ext cx="2154579" cy="145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Adobe Caslon Pro Bold" panose="0205070206050A020403" pitchFamily="18" charset="0"/>
                <a:ea typeface="Arial Rounded"/>
                <a:cs typeface="Arial Rounded"/>
                <a:sym typeface="Arial Rounded"/>
              </a:rPr>
              <a:t>Learning outcomes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By the end of this unit, you </a:t>
            </a:r>
            <a:r>
              <a:rPr lang="en-US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will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be able to:</a:t>
            </a:r>
            <a:endParaRPr sz="3600" dirty="0">
              <a:latin typeface="Adobe Caslon Pro Bold" panose="0205070206050A020403" pitchFamily="18" charset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Use </a:t>
            </a:r>
            <a:r>
              <a:rPr lang="en-US" dirty="0" smtClean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Microsoft </a:t>
            </a:r>
            <a:r>
              <a:rPr lang="en-US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T</a:t>
            </a:r>
            <a:r>
              <a:rPr lang="en-US" dirty="0" smtClean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eams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to </a:t>
            </a:r>
            <a:r>
              <a:rPr lang="en-US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facilitate</a:t>
            </a: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 </a:t>
            </a:r>
            <a:r>
              <a:rPr lang="en-US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teaching</a:t>
            </a: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 and learning process</a:t>
            </a:r>
            <a:endParaRPr sz="3600" dirty="0">
              <a:latin typeface="Adobe Caslon Pro Bold" panose="0205070206050A020403" pitchFamily="18" charset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Demonstrate understanding of the features of </a:t>
            </a:r>
            <a:r>
              <a:rPr lang="en-US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Microsoft Teams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 in teaching and learning.</a:t>
            </a:r>
            <a:endParaRPr sz="3600" dirty="0">
              <a:latin typeface="Adobe Caslon Pro Bold" panose="0205070206050A020403" pitchFamily="18" charset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b="0" i="0" u="none" strike="noStrike" cap="none" dirty="0">
                <a:solidFill>
                  <a:schemeClr val="dk1"/>
                </a:solidFill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Aspire to use virtual meeting platforms for meetings and learning processes</a:t>
            </a:r>
            <a:endParaRPr sz="3600" dirty="0">
              <a:latin typeface="Adobe Caslon Pro Bold" panose="0205070206050A020403" pitchFamily="18" charset="0"/>
            </a:endParaRPr>
          </a:p>
          <a:p>
            <a:pPr marL="514350" marR="0" lvl="0" indent="-311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Rounded"/>
              <a:buNone/>
            </a:pPr>
            <a:r>
              <a:rPr lang="en-US" b="1" dirty="0">
                <a:solidFill>
                  <a:schemeClr val="accent1"/>
                </a:solidFill>
                <a:latin typeface="Adobe Caslon Pro Bold" panose="0205070206050A020403" pitchFamily="18" charset="0"/>
                <a:ea typeface="Arial Rounded"/>
                <a:cs typeface="Arial Rounded"/>
                <a:sym typeface="Arial Rounded"/>
              </a:rPr>
              <a:t>Expected Outputs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romanLcPeriod"/>
            </a:pPr>
            <a:r>
              <a:rPr lang="en-US" sz="44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Individually Created and Scheduled Microsoft Teams meetings </a:t>
            </a:r>
            <a:endParaRPr sz="4400" dirty="0">
              <a:latin typeface="Adobe Caslon Pro Bold" panose="0205070206050A020403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romanLcPeriod"/>
            </a:pPr>
            <a:r>
              <a:rPr lang="en-US" sz="44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Invited members into the </a:t>
            </a:r>
            <a:r>
              <a:rPr lang="en-US" sz="4400" dirty="0" smtClean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meeting</a:t>
            </a:r>
            <a:endParaRPr lang="en-US" sz="4400" dirty="0">
              <a:latin typeface="Adobe Caslon Pro Bold" panose="0205070206050A020403" pitchFamily="18" charset="0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romanLcPeriod"/>
            </a:pPr>
            <a:r>
              <a:rPr lang="en-US" sz="4400" dirty="0" smtClean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Virtual </a:t>
            </a:r>
            <a:r>
              <a:rPr lang="en-US" sz="44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meetings conducted</a:t>
            </a:r>
            <a:endParaRPr sz="4400" dirty="0">
              <a:latin typeface="Adobe Caslon Pro Bold" panose="0205070206050A020403" pitchFamily="18" charset="0"/>
              <a:ea typeface="Tahoma"/>
              <a:cs typeface="Tahoma"/>
              <a:sym typeface="Tahom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>
                <a:latin typeface="Adobe Caslon Pro Bold" panose="0205070206050A020403" pitchFamily="18" charset="0"/>
                <a:ea typeface="Tahoma"/>
                <a:cs typeface="Tahoma"/>
                <a:sym typeface="Tahoma"/>
              </a:rPr>
              <a:t>Accessing Microsoft Teams </a:t>
            </a:r>
            <a:endParaRPr sz="5400" dirty="0">
              <a:latin typeface="Adobe Caslon Pro Bold" panose="0205070206050A020403" pitchFamily="18" charset="0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185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 dirty="0">
                <a:latin typeface="Adobe Caslon Pro Bold" panose="0205070206050A020403" pitchFamily="18" charset="0"/>
              </a:rPr>
              <a:t>Explain how you can access Microsoft Teams. </a:t>
            </a:r>
            <a:endParaRPr lang="en-US" sz="4400" dirty="0" smtClean="0">
              <a:latin typeface="Adobe Caslon Pro Bold" panose="0205070206050A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 dirty="0" smtClean="0">
                <a:latin typeface="Adobe Caslon Pro Bold" panose="0205070206050A020403" pitchFamily="18" charset="0"/>
              </a:rPr>
              <a:t>Post </a:t>
            </a:r>
            <a:r>
              <a:rPr lang="en-US" sz="4400" dirty="0">
                <a:latin typeface="Adobe Caslon Pro Bold" panose="0205070206050A020403" pitchFamily="18" charset="0"/>
              </a:rPr>
              <a:t>your response on the chat</a:t>
            </a:r>
            <a:endParaRPr sz="4400" dirty="0">
              <a:latin typeface="Adobe Caslon Pro Bold" panose="0205070206050A0204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d89ae4a01_0_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Caslon Pro Bold" panose="0205070206050A020403" pitchFamily="18" charset="0"/>
              </a:rPr>
              <a:t>Accessing Microsoft Teams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43" name="Google Shape;143;ged89ae4a01_0_19"/>
          <p:cNvSpPr txBox="1">
            <a:spLocks noGrp="1"/>
          </p:cNvSpPr>
          <p:nvPr>
            <p:ph type="body" idx="1"/>
          </p:nvPr>
        </p:nvSpPr>
        <p:spPr>
          <a:xfrm>
            <a:off x="381000" y="1228300"/>
            <a:ext cx="8229600" cy="46924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Caslon Pro Bold" panose="0205070206050A020403" pitchFamily="18" charset="0"/>
              </a:rPr>
              <a:t>You can access the Microsoft Teams in the following ways:</a:t>
            </a:r>
            <a:endParaRPr dirty="0">
              <a:latin typeface="Adobe Caslon Pro Bold" panose="0205070206050A020403" pitchFamily="18" charset="0"/>
            </a:endParaRP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Adobe Caslon Pro Bold" panose="0205070206050A020403" pitchFamily="18" charset="0"/>
              </a:rPr>
              <a:t>TSC website homepage</a:t>
            </a:r>
            <a:endParaRPr dirty="0">
              <a:latin typeface="Adobe Caslon Pro Bold" panose="0205070206050A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Adobe Caslon Pro Bold" panose="0205070206050A020403" pitchFamily="18" charset="0"/>
              </a:rPr>
              <a:t>The MS Team App</a:t>
            </a:r>
            <a:endParaRPr dirty="0">
              <a:latin typeface="Adobe Caslon Pro Bold" panose="0205070206050A020403" pitchFamily="18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>
                <a:latin typeface="Adobe Caslon Pro Bold" panose="0205070206050A020403" pitchFamily="18" charset="0"/>
              </a:rPr>
              <a:t>downloaded app on laptop</a:t>
            </a:r>
            <a:endParaRPr dirty="0">
              <a:latin typeface="Adobe Caslon Pro Bold" panose="0205070206050A020403" pitchFamily="18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 err="1">
                <a:latin typeface="Adobe Caslon Pro Bold" panose="0205070206050A020403" pitchFamily="18" charset="0"/>
              </a:rPr>
              <a:t>playstore</a:t>
            </a:r>
            <a:r>
              <a:rPr lang="en-US" dirty="0">
                <a:latin typeface="Adobe Caslon Pro Bold" panose="0205070206050A020403" pitchFamily="18" charset="0"/>
              </a:rPr>
              <a:t> or </a:t>
            </a:r>
            <a:r>
              <a:rPr lang="en-US" dirty="0" err="1">
                <a:latin typeface="Adobe Caslon Pro Bold" panose="0205070206050A020403" pitchFamily="18" charset="0"/>
              </a:rPr>
              <a:t>appstore</a:t>
            </a:r>
            <a:endParaRPr dirty="0">
              <a:latin typeface="Adobe Caslon Pro Bold" panose="0205070206050A020403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Adobe Caslon Pro Bold" panose="0205070206050A020403" pitchFamily="18" charset="0"/>
              </a:rPr>
              <a:t>Microsoft Teams browser</a:t>
            </a:r>
            <a:endParaRPr dirty="0">
              <a:latin typeface="Adobe Caslon Pro Bold" panose="0205070206050A020403" pitchFamily="18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Adobe Caslon Pro Bold" panose="0205070206050A020403" pitchFamily="18" charset="0"/>
              </a:rPr>
              <a:t>In this session we will demonstrate accessing using the TSC website</a:t>
            </a:r>
            <a:endParaRPr dirty="0">
              <a:latin typeface="Adobe Caslon Pro Bold" panose="0205070206050A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d89ae4a01_0_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ed89ae4a01_0_25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ged89ae4a01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50" y="340525"/>
            <a:ext cx="8967350" cy="61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 Stud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378</Words>
  <Application>Microsoft Office PowerPoint</Application>
  <PresentationFormat>On-screen Show (4:3)</PresentationFormat>
  <Paragraphs>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Adobe Caslon Pro Bold</vt:lpstr>
      <vt:lpstr>Tahoma</vt:lpstr>
      <vt:lpstr>Arial Rounded</vt:lpstr>
      <vt:lpstr>Roboto</vt:lpstr>
      <vt:lpstr>Lesson Study</vt:lpstr>
      <vt:lpstr>UNIT 1: VIRTUAL MEETING PLATFORMS FOR REMOTE LEARNING</vt:lpstr>
      <vt:lpstr>Session Flow </vt:lpstr>
      <vt:lpstr>Introduction </vt:lpstr>
      <vt:lpstr>Rationale</vt:lpstr>
      <vt:lpstr>Learning outcomes </vt:lpstr>
      <vt:lpstr>Expected Outputs </vt:lpstr>
      <vt:lpstr>Accessing Microsoft Teams </vt:lpstr>
      <vt:lpstr>Accessing Microsoft Teams</vt:lpstr>
      <vt:lpstr>PowerPoint Presentation</vt:lpstr>
      <vt:lpstr>Navigating Microsoft Teams</vt:lpstr>
      <vt:lpstr>Sign in to Microsoft Teams</vt:lpstr>
      <vt:lpstr>Type password</vt:lpstr>
      <vt:lpstr>Once  logged in</vt:lpstr>
      <vt:lpstr>Starting a meeting</vt:lpstr>
      <vt:lpstr>Meeting</vt:lpstr>
      <vt:lpstr>Accessing various options</vt:lpstr>
      <vt:lpstr>Activity 1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VIRTUAL MEETING PLATFORMS FOR REMOTE LEARNING</dc:title>
  <dc:creator>Microsoft</dc:creator>
  <cp:lastModifiedBy>User</cp:lastModifiedBy>
  <cp:revision>6</cp:revision>
  <dcterms:created xsi:type="dcterms:W3CDTF">2021-01-21T08:18:00Z</dcterms:created>
  <dcterms:modified xsi:type="dcterms:W3CDTF">2021-09-03T13:25:01Z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